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256" r:id="rId5"/>
    <p:sldId id="257" r:id="rId6"/>
    <p:sldId id="272" r:id="rId7"/>
    <p:sldId id="274" r:id="rId8"/>
    <p:sldId id="286" r:id="rId9"/>
    <p:sldId id="284" r:id="rId10"/>
    <p:sldId id="258" r:id="rId11"/>
    <p:sldId id="282" r:id="rId12"/>
    <p:sldId id="275" r:id="rId13"/>
    <p:sldId id="260" r:id="rId14"/>
    <p:sldId id="261" r:id="rId15"/>
    <p:sldId id="292" r:id="rId16"/>
    <p:sldId id="294" r:id="rId17"/>
    <p:sldId id="293" r:id="rId18"/>
    <p:sldId id="295" r:id="rId19"/>
    <p:sldId id="291" r:id="rId20"/>
    <p:sldId id="290" r:id="rId21"/>
    <p:sldId id="264" r:id="rId22"/>
    <p:sldId id="270" r:id="rId23"/>
    <p:sldId id="263" r:id="rId24"/>
    <p:sldId id="271" r:id="rId25"/>
    <p:sldId id="266" r:id="rId26"/>
    <p:sldId id="267" r:id="rId27"/>
    <p:sldId id="276" r:id="rId28"/>
    <p:sldId id="277" r:id="rId29"/>
    <p:sldId id="278" r:id="rId30"/>
    <p:sldId id="279" r:id="rId31"/>
    <p:sldId id="280" r:id="rId32"/>
    <p:sldId id="265" r:id="rId33"/>
    <p:sldId id="273" r:id="rId34"/>
    <p:sldId id="281" r:id="rId35"/>
    <p:sldId id="288"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3434"/>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0" autoAdjust="0"/>
    <p:restoredTop sz="90725" autoAdjust="0"/>
  </p:normalViewPr>
  <p:slideViewPr>
    <p:cSldViewPr snapToGrid="0">
      <p:cViewPr>
        <p:scale>
          <a:sx n="106" d="100"/>
          <a:sy n="106" d="100"/>
        </p:scale>
        <p:origin x="336" y="9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11/7/2023</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by introducing you to my study species, </a:t>
            </a:r>
            <a:r>
              <a:rPr lang="en-US" dirty="0" err="1"/>
              <a:t>Montipora</a:t>
            </a:r>
            <a:r>
              <a:rPr lang="en-US" dirty="0"/>
              <a:t> capitata commonly known as rice coral, and predominantly found in Hawaii, the </a:t>
            </a:r>
            <a:r>
              <a:rPr lang="en-US" dirty="0" err="1"/>
              <a:t>Phillippines</a:t>
            </a:r>
            <a:r>
              <a:rPr lang="en-US" dirty="0"/>
              <a:t>, &amp; Indonesia </a:t>
            </a:r>
          </a:p>
          <a:p>
            <a:r>
              <a:rPr lang="en-US" dirty="0"/>
              <a:t>All corals are marine invertebrates closely related to sea anemones in the phylum Cnidaria. </a:t>
            </a:r>
          </a:p>
          <a:p>
            <a:r>
              <a:rPr lang="en-US" dirty="0"/>
              <a:t>But unlike squishy sea anemones, these corals are stony (or </a:t>
            </a:r>
            <a:r>
              <a:rPr lang="en-US" dirty="0" err="1"/>
              <a:t>scleractinian</a:t>
            </a:r>
            <a:r>
              <a:rPr lang="en-US" dirty="0"/>
              <a:t>) corals that build a hard skeleton made of a crystalline form of calcium carbonate, called aragonite, under their soft tissue. The collection of </a:t>
            </a:r>
          </a:p>
          <a:p>
            <a:r>
              <a:rPr lang="en-US" dirty="0" err="1"/>
              <a:t>Montipora</a:t>
            </a:r>
            <a:r>
              <a:rPr lang="en-US" dirty="0"/>
              <a:t> capitata are members of the </a:t>
            </a:r>
            <a:r>
              <a:rPr lang="en-US" dirty="0" err="1"/>
              <a:t>Acroporidae</a:t>
            </a:r>
            <a:r>
              <a:rPr lang="en-US" dirty="0"/>
              <a:t> family of stony corals which very importantly, are the dominant group of reef-buildings corals in the world.</a:t>
            </a:r>
          </a:p>
        </p:txBody>
      </p:sp>
      <p:sp>
        <p:nvSpPr>
          <p:cNvPr id="4" name="Slide Number Placeholder 3"/>
          <p:cNvSpPr>
            <a:spLocks noGrp="1"/>
          </p:cNvSpPr>
          <p:nvPr>
            <p:ph type="sldNum" sz="quarter" idx="5"/>
          </p:nvPr>
        </p:nvSpPr>
        <p:spPr/>
        <p:txBody>
          <a:bodyPr/>
          <a:lstStyle/>
          <a:p>
            <a:fld id="{C58EC616-C518-4358-9496-6C33B2F5FA56}" type="slidenum">
              <a:rPr lang="en-US" smtClean="0"/>
              <a:t>2</a:t>
            </a:fld>
            <a:endParaRPr lang="en-US" dirty="0"/>
          </a:p>
        </p:txBody>
      </p:sp>
    </p:spTree>
    <p:extLst>
      <p:ext uri="{BB962C8B-B14F-4D97-AF65-F5344CB8AC3E}">
        <p14:creationId xmlns:p14="http://schemas.microsoft.com/office/powerpoint/2010/main" val="399818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explore this question we had to come up with a way to control for phthalate pollution, which turned out to be a huge challenge!</a:t>
            </a:r>
          </a:p>
        </p:txBody>
      </p:sp>
      <p:sp>
        <p:nvSpPr>
          <p:cNvPr id="4" name="Slide Number Placeholder 3"/>
          <p:cNvSpPr>
            <a:spLocks noGrp="1"/>
          </p:cNvSpPr>
          <p:nvPr>
            <p:ph type="sldNum" sz="quarter" idx="5"/>
          </p:nvPr>
        </p:nvSpPr>
        <p:spPr/>
        <p:txBody>
          <a:bodyPr/>
          <a:lstStyle/>
          <a:p>
            <a:fld id="{C58EC616-C518-4358-9496-6C33B2F5FA56}" type="slidenum">
              <a:rPr lang="en-US" smtClean="0"/>
              <a:t>13</a:t>
            </a:fld>
            <a:endParaRPr lang="en-US" dirty="0"/>
          </a:p>
        </p:txBody>
      </p:sp>
    </p:spTree>
    <p:extLst>
      <p:ext uri="{BB962C8B-B14F-4D97-AF65-F5344CB8AC3E}">
        <p14:creationId xmlns:p14="http://schemas.microsoft.com/office/powerpoint/2010/main" val="96683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explore this question we had to come up with a way to control for phthalate pollution, which turned out to be a huge challenge!</a:t>
            </a:r>
          </a:p>
        </p:txBody>
      </p:sp>
      <p:sp>
        <p:nvSpPr>
          <p:cNvPr id="4" name="Slide Number Placeholder 3"/>
          <p:cNvSpPr>
            <a:spLocks noGrp="1"/>
          </p:cNvSpPr>
          <p:nvPr>
            <p:ph type="sldNum" sz="quarter" idx="5"/>
          </p:nvPr>
        </p:nvSpPr>
        <p:spPr/>
        <p:txBody>
          <a:bodyPr/>
          <a:lstStyle/>
          <a:p>
            <a:fld id="{C58EC616-C518-4358-9496-6C33B2F5FA56}" type="slidenum">
              <a:rPr lang="en-US" smtClean="0"/>
              <a:t>14</a:t>
            </a:fld>
            <a:endParaRPr lang="en-US" dirty="0"/>
          </a:p>
        </p:txBody>
      </p:sp>
    </p:spTree>
    <p:extLst>
      <p:ext uri="{BB962C8B-B14F-4D97-AF65-F5344CB8AC3E}">
        <p14:creationId xmlns:p14="http://schemas.microsoft.com/office/powerpoint/2010/main" val="218698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explore this question we had to come up with a way to control for phthalate pollution, which turned out to be a huge challenge!</a:t>
            </a:r>
          </a:p>
        </p:txBody>
      </p:sp>
      <p:sp>
        <p:nvSpPr>
          <p:cNvPr id="4" name="Slide Number Placeholder 3"/>
          <p:cNvSpPr>
            <a:spLocks noGrp="1"/>
          </p:cNvSpPr>
          <p:nvPr>
            <p:ph type="sldNum" sz="quarter" idx="5"/>
          </p:nvPr>
        </p:nvSpPr>
        <p:spPr/>
        <p:txBody>
          <a:bodyPr/>
          <a:lstStyle/>
          <a:p>
            <a:fld id="{C58EC616-C518-4358-9496-6C33B2F5FA56}" type="slidenum">
              <a:rPr lang="en-US" smtClean="0"/>
              <a:t>15</a:t>
            </a:fld>
            <a:endParaRPr lang="en-US" dirty="0"/>
          </a:p>
        </p:txBody>
      </p:sp>
    </p:spTree>
    <p:extLst>
      <p:ext uri="{BB962C8B-B14F-4D97-AF65-F5344CB8AC3E}">
        <p14:creationId xmlns:p14="http://schemas.microsoft.com/office/powerpoint/2010/main" val="215957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explore this question we had to come up with a way to control for phthalate pollution, which turned out to be a huge challenge!</a:t>
            </a:r>
          </a:p>
        </p:txBody>
      </p:sp>
      <p:sp>
        <p:nvSpPr>
          <p:cNvPr id="4" name="Slide Number Placeholder 3"/>
          <p:cNvSpPr>
            <a:spLocks noGrp="1"/>
          </p:cNvSpPr>
          <p:nvPr>
            <p:ph type="sldNum" sz="quarter" idx="5"/>
          </p:nvPr>
        </p:nvSpPr>
        <p:spPr/>
        <p:txBody>
          <a:bodyPr/>
          <a:lstStyle/>
          <a:p>
            <a:fld id="{C58EC616-C518-4358-9496-6C33B2F5FA56}" type="slidenum">
              <a:rPr lang="en-US" smtClean="0"/>
              <a:t>16</a:t>
            </a:fld>
            <a:endParaRPr lang="en-US" dirty="0"/>
          </a:p>
        </p:txBody>
      </p:sp>
    </p:spTree>
    <p:extLst>
      <p:ext uri="{BB962C8B-B14F-4D97-AF65-F5344CB8AC3E}">
        <p14:creationId xmlns:p14="http://schemas.microsoft.com/office/powerpoint/2010/main" val="2911145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explore this question we had to come up with a way to control for phthalate pollution, which turned out to be a huge challenge!</a:t>
            </a:r>
          </a:p>
        </p:txBody>
      </p:sp>
      <p:sp>
        <p:nvSpPr>
          <p:cNvPr id="4" name="Slide Number Placeholder 3"/>
          <p:cNvSpPr>
            <a:spLocks noGrp="1"/>
          </p:cNvSpPr>
          <p:nvPr>
            <p:ph type="sldNum" sz="quarter" idx="5"/>
          </p:nvPr>
        </p:nvSpPr>
        <p:spPr/>
        <p:txBody>
          <a:bodyPr/>
          <a:lstStyle/>
          <a:p>
            <a:fld id="{C58EC616-C518-4358-9496-6C33B2F5FA56}" type="slidenum">
              <a:rPr lang="en-US" smtClean="0"/>
              <a:t>17</a:t>
            </a:fld>
            <a:endParaRPr lang="en-US" dirty="0"/>
          </a:p>
        </p:txBody>
      </p:sp>
    </p:spTree>
    <p:extLst>
      <p:ext uri="{BB962C8B-B14F-4D97-AF65-F5344CB8AC3E}">
        <p14:creationId xmlns:p14="http://schemas.microsoft.com/office/powerpoint/2010/main" val="3779540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29</a:t>
            </a:fld>
            <a:endParaRPr lang="en-US" dirty="0"/>
          </a:p>
        </p:txBody>
      </p:sp>
    </p:spTree>
    <p:extLst>
      <p:ext uri="{BB962C8B-B14F-4D97-AF65-F5344CB8AC3E}">
        <p14:creationId xmlns:p14="http://schemas.microsoft.com/office/powerpoint/2010/main" val="1547892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coral triangle [a biodiversity hotspot!],  located between the Pacific and Indian Oceans</a:t>
            </a:r>
          </a:p>
          <a:p>
            <a:r>
              <a:rPr lang="en-US" dirty="0"/>
              <a:t>Where there are 76% of all known coral species in the world</a:t>
            </a:r>
          </a:p>
        </p:txBody>
      </p:sp>
      <p:sp>
        <p:nvSpPr>
          <p:cNvPr id="4" name="Slide Number Placeholder 3"/>
          <p:cNvSpPr>
            <a:spLocks noGrp="1"/>
          </p:cNvSpPr>
          <p:nvPr>
            <p:ph type="sldNum" sz="quarter" idx="5"/>
          </p:nvPr>
        </p:nvSpPr>
        <p:spPr/>
        <p:txBody>
          <a:bodyPr/>
          <a:lstStyle/>
          <a:p>
            <a:fld id="{C58EC616-C518-4358-9496-6C33B2F5FA56}" type="slidenum">
              <a:rPr lang="en-US" smtClean="0"/>
              <a:t>33</a:t>
            </a:fld>
            <a:endParaRPr lang="en-US" dirty="0"/>
          </a:p>
        </p:txBody>
      </p:sp>
    </p:spTree>
    <p:extLst>
      <p:ext uri="{BB962C8B-B14F-4D97-AF65-F5344CB8AC3E}">
        <p14:creationId xmlns:p14="http://schemas.microsoft.com/office/powerpoint/2010/main" val="544881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reef-building corals are immensely important- They protect and provide! </a:t>
            </a:r>
          </a:p>
          <a:p>
            <a:endParaRPr lang="en-US" dirty="0"/>
          </a:p>
          <a:p>
            <a:r>
              <a:rPr lang="en-US" dirty="0"/>
              <a:t>They protect low-lying coasts from wave action and storm surge and provide habitat for an incredible diversity of marine organisms which ultimately provides for people through fishing, and tourism. </a:t>
            </a:r>
          </a:p>
          <a:p>
            <a:endParaRPr lang="en-US" dirty="0"/>
          </a:p>
          <a:p>
            <a:r>
              <a:rPr lang="en-US" dirty="0"/>
              <a:t>**And they do all of this, thanks to their endosymbiotic photosynthetic algae!**</a:t>
            </a:r>
          </a:p>
        </p:txBody>
      </p:sp>
      <p:sp>
        <p:nvSpPr>
          <p:cNvPr id="4" name="Slide Number Placeholder 3"/>
          <p:cNvSpPr>
            <a:spLocks noGrp="1"/>
          </p:cNvSpPr>
          <p:nvPr>
            <p:ph type="sldNum" sz="quarter" idx="5"/>
          </p:nvPr>
        </p:nvSpPr>
        <p:spPr/>
        <p:txBody>
          <a:bodyPr/>
          <a:lstStyle/>
          <a:p>
            <a:fld id="{C58EC616-C518-4358-9496-6C33B2F5FA56}" type="slidenum">
              <a:rPr lang="en-US" smtClean="0"/>
              <a:t>3</a:t>
            </a:fld>
            <a:endParaRPr lang="en-US" dirty="0"/>
          </a:p>
        </p:txBody>
      </p:sp>
    </p:spTree>
    <p:extLst>
      <p:ext uri="{BB962C8B-B14F-4D97-AF65-F5344CB8AC3E}">
        <p14:creationId xmlns:p14="http://schemas.microsoft.com/office/powerpoint/2010/main" val="3866500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pple-system"/>
              </a:rPr>
              <a:t>Scientific efforts have been primarily channeled into studying the effects of marine heat waves and increasing ocean temperatures on bleaching</a:t>
            </a:r>
          </a:p>
          <a:p>
            <a:endParaRPr lang="en-US" b="0" i="0" dirty="0">
              <a:solidFill>
                <a:srgbClr val="222222"/>
              </a:solidFill>
              <a:effectLst/>
              <a:latin typeface="-apple-system"/>
            </a:endParaRPr>
          </a:p>
          <a:p>
            <a:r>
              <a:rPr lang="en-US" b="0" i="0" dirty="0">
                <a:solidFill>
                  <a:srgbClr val="222222"/>
                </a:solidFill>
                <a:effectLst/>
                <a:latin typeface="-apple-system"/>
              </a:rPr>
              <a:t>BUT </a:t>
            </a:r>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4</a:t>
            </a:fld>
            <a:endParaRPr lang="en-US" dirty="0"/>
          </a:p>
        </p:txBody>
      </p:sp>
    </p:spTree>
    <p:extLst>
      <p:ext uri="{BB962C8B-B14F-4D97-AF65-F5344CB8AC3E}">
        <p14:creationId xmlns:p14="http://schemas.microsoft.com/office/powerpoint/2010/main" val="1360238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coral bleaching (that symbiotic relationship meltdown (triggered by excessive heat stress, pollution, king tides)) is becoming more frequent, resulting in Alarming losses of coral biomass and habitat. It is a HUGE challenge in conservation today. As a reminder, 60-100% of healthy reef corals 'diet' of carbon come from photosynthetically fixed carbon made by their algal symbionts. Which is why many coral conservation studies are focused in on the relationship between corals and </a:t>
            </a:r>
            <a:r>
              <a:rPr lang="en-US" dirty="0" err="1"/>
              <a:t>symbiodinium</a:t>
            </a:r>
            <a:r>
              <a:rPr lang="en-US" dirty="0"/>
              <a:t>, but as we just talked about.. bacteria play a critical role in mediating that </a:t>
            </a:r>
            <a:r>
              <a:rPr lang="en-US" dirty="0" err="1"/>
              <a:t>relationshipAnd</a:t>
            </a:r>
            <a:r>
              <a:rPr lang="en-US" dirty="0"/>
              <a:t> of the stressors facing coral reefs, and causing those relationship breakdowns, marine heat waves and pollution are among the most devastating. Pollution comes in many forms, and one understudied form of pollution is from plastics. And this can be in many forms A high profile study in Science (published by </a:t>
            </a:r>
            <a:r>
              <a:rPr lang="en-US" dirty="0" err="1"/>
              <a:t>Joleah</a:t>
            </a:r>
            <a:r>
              <a:rPr lang="en-US" dirty="0"/>
              <a:t> Lamb &amp; Drew Harvell) found that </a:t>
            </a:r>
            <a:r>
              <a:rPr lang="en-US" dirty="0" err="1"/>
              <a:t>macroplastics</a:t>
            </a:r>
            <a:r>
              <a:rPr lang="en-US" dirty="0"/>
              <a:t> pollution is associated with increased disease in corals Microplastics and </a:t>
            </a:r>
            <a:r>
              <a:rPr lang="en-US" dirty="0" err="1"/>
              <a:t>nanoplastics</a:t>
            </a:r>
            <a:r>
              <a:rPr lang="en-US" dirty="0"/>
              <a:t> can be ingested by corals, and could be vectors for potentially pathogenic </a:t>
            </a:r>
            <a:r>
              <a:rPr lang="en-US" dirty="0" err="1"/>
              <a:t>bacteriaPlastics</a:t>
            </a:r>
            <a:r>
              <a:rPr lang="en-US" dirty="0"/>
              <a:t> are even more complicated because they are chock-full of chemical additives that leach out of their polymer matrix, which can happen once plastic is in the ocean, or it can happen in the landfill and be transported to coastal reefs through </a:t>
            </a:r>
            <a:r>
              <a:rPr lang="en-US" dirty="0" err="1"/>
              <a:t>runoff.The</a:t>
            </a:r>
            <a:r>
              <a:rPr lang="en-US" dirty="0"/>
              <a:t> most heavily manufactured and produced additive in plastics, are phthalates... phthalate acid esters. They're added to plastics to make them flexible, they're known endocrine disruptors, and they're found in low doses pretty much everywhere scientists have bothered to look for them. Previous studies have shown they disrupt the photosynthetic process in marine bacteria.</a:t>
            </a:r>
          </a:p>
        </p:txBody>
      </p:sp>
      <p:sp>
        <p:nvSpPr>
          <p:cNvPr id="4" name="Slide Number Placeholder 3"/>
          <p:cNvSpPr>
            <a:spLocks noGrp="1"/>
          </p:cNvSpPr>
          <p:nvPr>
            <p:ph type="sldNum" sz="quarter" idx="5"/>
          </p:nvPr>
        </p:nvSpPr>
        <p:spPr/>
        <p:txBody>
          <a:bodyPr/>
          <a:lstStyle/>
          <a:p>
            <a:fld id="{C58EC616-C518-4358-9496-6C33B2F5FA56}" type="slidenum">
              <a:rPr lang="en-US" smtClean="0"/>
              <a:t>6</a:t>
            </a:fld>
            <a:endParaRPr lang="en-US" dirty="0"/>
          </a:p>
        </p:txBody>
      </p:sp>
    </p:spTree>
    <p:extLst>
      <p:ext uri="{BB962C8B-B14F-4D97-AF65-F5344CB8AC3E}">
        <p14:creationId xmlns:p14="http://schemas.microsoft.com/office/powerpoint/2010/main" val="351830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Individual animals are known as polyps, which are each crowned by an oral disc or mouth fringed by tentacles that house stinging nematocysts. </a:t>
            </a:r>
          </a:p>
          <a:p>
            <a:endParaRPr lang="en-US" dirty="0"/>
          </a:p>
          <a:p>
            <a:r>
              <a:rPr lang="en-US" dirty="0"/>
              <a:t>The </a:t>
            </a:r>
            <a:r>
              <a:rPr lang="en-US" dirty="0" err="1"/>
              <a:t>holobiont</a:t>
            </a:r>
            <a:r>
              <a:rPr lang="en-US" dirty="0"/>
              <a:t> concept posits that a host and its associated sphere of unlike organisms (bacteria, </a:t>
            </a:r>
            <a:r>
              <a:rPr lang="en-US" dirty="0" err="1"/>
              <a:t>archae</a:t>
            </a:r>
            <a:r>
              <a:rPr lang="en-US" dirty="0"/>
              <a:t>, cyanobacteria, fungi) with which it interacts, form a </a:t>
            </a:r>
            <a:r>
              <a:rPr lang="en-US" dirty="0" err="1"/>
              <a:t>holobiont</a:t>
            </a:r>
            <a:r>
              <a:rPr lang="en-US" dirty="0"/>
              <a:t>, and have to be studied together as a coherent biological and functional unit to understand its biology, ecology, and </a:t>
            </a:r>
            <a:r>
              <a:rPr lang="en-US" dirty="0" err="1"/>
              <a:t>evolution.This</a:t>
            </a:r>
            <a:r>
              <a:rPr lang="en-US" dirty="0"/>
              <a:t> study focuses on the bacterial symbiont community (the microbiome = bacterial community) in corals The microbiome facilitates acquisition of trace vitamins and </a:t>
            </a:r>
            <a:r>
              <a:rPr lang="en-US" dirty="0" err="1"/>
              <a:t>minterals</a:t>
            </a:r>
            <a:r>
              <a:rPr lang="en-US" dirty="0"/>
              <a:t>, Sulfur, Nitrogen cycling, and Carbon cycling pathways.. and not just pathways with the host, but pathways with the other symbionts (illustrated here) A good example is </a:t>
            </a:r>
            <a:r>
              <a:rPr lang="en-US" dirty="0" err="1"/>
              <a:t>Symbiodinium</a:t>
            </a:r>
            <a:r>
              <a:rPr lang="en-US" dirty="0"/>
              <a:t> prefer Nitrogen in the form of ammonium, and nitrifying bacteria oxidize ammonium into nitrite and nitrate, less appetizing for algae... but a way for there to be a balance and to check overgrowth of </a:t>
            </a:r>
            <a:r>
              <a:rPr lang="en-US" dirty="0" err="1"/>
              <a:t>symbiodinium</a:t>
            </a:r>
            <a:r>
              <a:rPr lang="en-US" dirty="0"/>
              <a:t> in the </a:t>
            </a:r>
            <a:r>
              <a:rPr lang="en-US" dirty="0" err="1"/>
              <a:t>holobiont.So</a:t>
            </a:r>
            <a:r>
              <a:rPr lang="en-US" dirty="0"/>
              <a:t> corals really live by these lyrics sung by Ringo Starr, "They get by with a little help from their friends" So what happens, when their friends leave?</a:t>
            </a:r>
          </a:p>
        </p:txBody>
      </p:sp>
      <p:sp>
        <p:nvSpPr>
          <p:cNvPr id="4" name="Slide Number Placeholder 3"/>
          <p:cNvSpPr>
            <a:spLocks noGrp="1"/>
          </p:cNvSpPr>
          <p:nvPr>
            <p:ph type="sldNum" sz="quarter" idx="5"/>
          </p:nvPr>
        </p:nvSpPr>
        <p:spPr/>
        <p:txBody>
          <a:bodyPr/>
          <a:lstStyle/>
          <a:p>
            <a:fld id="{C58EC616-C518-4358-9496-6C33B2F5FA56}" type="slidenum">
              <a:rPr lang="en-US" smtClean="0"/>
              <a:t>7</a:t>
            </a:fld>
            <a:endParaRPr lang="en-US" dirty="0"/>
          </a:p>
        </p:txBody>
      </p:sp>
    </p:spTree>
    <p:extLst>
      <p:ext uri="{BB962C8B-B14F-4D97-AF65-F5344CB8AC3E}">
        <p14:creationId xmlns:p14="http://schemas.microsoft.com/office/powerpoint/2010/main" val="4294720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Individual animals are known as polyps, which are each crowned by an oral disc or mouth fringed by tentacles that house stinging nematocysts. </a:t>
            </a:r>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8</a:t>
            </a:fld>
            <a:endParaRPr lang="en-US" dirty="0"/>
          </a:p>
        </p:txBody>
      </p:sp>
    </p:spTree>
    <p:extLst>
      <p:ext uri="{BB962C8B-B14F-4D97-AF65-F5344CB8AC3E}">
        <p14:creationId xmlns:p14="http://schemas.microsoft.com/office/powerpoint/2010/main" val="87781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Individual animals are known as polyps, which are each crowned by an oral disc or mouth fringed by tentacles that house stinging nematocysts. </a:t>
            </a:r>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9</a:t>
            </a:fld>
            <a:endParaRPr lang="en-US" dirty="0"/>
          </a:p>
        </p:txBody>
      </p:sp>
    </p:spTree>
    <p:extLst>
      <p:ext uri="{BB962C8B-B14F-4D97-AF65-F5344CB8AC3E}">
        <p14:creationId xmlns:p14="http://schemas.microsoft.com/office/powerpoint/2010/main" val="372383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explore this question we had to come up with a way to control for phthalate pollution, which turned out to be a huge challenge!</a:t>
            </a:r>
          </a:p>
        </p:txBody>
      </p:sp>
      <p:sp>
        <p:nvSpPr>
          <p:cNvPr id="4" name="Slide Number Placeholder 3"/>
          <p:cNvSpPr>
            <a:spLocks noGrp="1"/>
          </p:cNvSpPr>
          <p:nvPr>
            <p:ph type="sldNum" sz="quarter" idx="5"/>
          </p:nvPr>
        </p:nvSpPr>
        <p:spPr/>
        <p:txBody>
          <a:bodyPr/>
          <a:lstStyle/>
          <a:p>
            <a:fld id="{C58EC616-C518-4358-9496-6C33B2F5FA56}" type="slidenum">
              <a:rPr lang="en-US" smtClean="0"/>
              <a:t>11</a:t>
            </a:fld>
            <a:endParaRPr lang="en-US" dirty="0"/>
          </a:p>
        </p:txBody>
      </p:sp>
    </p:spTree>
    <p:extLst>
      <p:ext uri="{BB962C8B-B14F-4D97-AF65-F5344CB8AC3E}">
        <p14:creationId xmlns:p14="http://schemas.microsoft.com/office/powerpoint/2010/main" val="358490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explore this question we had to come up with a way to control for phthalate pollution, which turned out to be a huge challenge!</a:t>
            </a:r>
          </a:p>
        </p:txBody>
      </p:sp>
      <p:sp>
        <p:nvSpPr>
          <p:cNvPr id="4" name="Slide Number Placeholder 3"/>
          <p:cNvSpPr>
            <a:spLocks noGrp="1"/>
          </p:cNvSpPr>
          <p:nvPr>
            <p:ph type="sldNum" sz="quarter" idx="5"/>
          </p:nvPr>
        </p:nvSpPr>
        <p:spPr/>
        <p:txBody>
          <a:bodyPr/>
          <a:lstStyle/>
          <a:p>
            <a:fld id="{C58EC616-C518-4358-9496-6C33B2F5FA56}" type="slidenum">
              <a:rPr lang="en-US" smtClean="0"/>
              <a:t>12</a:t>
            </a:fld>
            <a:endParaRPr lang="en-US" dirty="0"/>
          </a:p>
        </p:txBody>
      </p:sp>
    </p:spTree>
    <p:extLst>
      <p:ext uri="{BB962C8B-B14F-4D97-AF65-F5344CB8AC3E}">
        <p14:creationId xmlns:p14="http://schemas.microsoft.com/office/powerpoint/2010/main" val="2188635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PRESENTATION TITLE</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5.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6.xml"/><Relationship Id="rId7" Type="http://schemas.openxmlformats.org/officeDocument/2006/relationships/image" Target="../media/image15.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9.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6.xml"/><Relationship Id="rId7" Type="http://schemas.openxmlformats.org/officeDocument/2006/relationships/image" Target="../media/image15.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0.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6.xml"/><Relationship Id="rId7" Type="http://schemas.openxmlformats.org/officeDocument/2006/relationships/image" Target="../media/image15.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jpg"/><Relationship Id="rId4" Type="http://schemas.openxmlformats.org/officeDocument/2006/relationships/notesSlide" Target="../notesSlides/notesSlide11.xm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6.xml"/><Relationship Id="rId7" Type="http://schemas.openxmlformats.org/officeDocument/2006/relationships/image" Target="../media/image15.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jpg"/><Relationship Id="rId4" Type="http://schemas.openxmlformats.org/officeDocument/2006/relationships/notesSlide" Target="../notesSlides/notesSlide12.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mailto:stanja@uw.edu" TargetMode="Externa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gif"/><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ral plants in the water&#10;&#10;Description automatically generated">
            <a:extLst>
              <a:ext uri="{FF2B5EF4-FFF2-40B4-BE49-F238E27FC236}">
                <a16:creationId xmlns:a16="http://schemas.microsoft.com/office/drawing/2014/main" id="{678274BA-9DAA-3D47-6C49-166D14B4429A}"/>
              </a:ext>
            </a:extLst>
          </p:cNvPr>
          <p:cNvPicPr>
            <a:picLocks noChangeAspect="1"/>
          </p:cNvPicPr>
          <p:nvPr/>
        </p:nvPicPr>
        <p:blipFill>
          <a:blip r:embed="rId2"/>
          <a:stretch>
            <a:fillRect/>
          </a:stretch>
        </p:blipFill>
        <p:spPr>
          <a:xfrm>
            <a:off x="5923274" y="0"/>
            <a:ext cx="9241405" cy="6932428"/>
          </a:xfrm>
          <a:prstGeom prst="rect">
            <a:avLst/>
          </a:prstGeom>
        </p:spPr>
      </p:pic>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106326" y="-77859"/>
            <a:ext cx="6551136" cy="1744141"/>
          </a:xfrm>
        </p:spPr>
        <p:txBody>
          <a:bodyPr/>
          <a:lstStyle/>
          <a:p>
            <a:r>
              <a:rPr lang="en-US" dirty="0"/>
              <a:t>Corals in a hot plastic ocean</a:t>
            </a:r>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0" y="2891138"/>
            <a:ext cx="5816948" cy="3593805"/>
          </a:xfrm>
        </p:spPr>
        <p:txBody>
          <a:bodyPr/>
          <a:lstStyle/>
          <a:p>
            <a:r>
              <a:rPr lang="en-US" dirty="0">
                <a:solidFill>
                  <a:schemeClr val="tx2"/>
                </a:solidFill>
              </a:rPr>
              <a:t>Sarah Tanja</a:t>
            </a:r>
          </a:p>
          <a:p>
            <a:r>
              <a:rPr lang="en-US" dirty="0">
                <a:solidFill>
                  <a:schemeClr val="tx2"/>
                </a:solidFill>
              </a:rPr>
              <a:t>Padilla-</a:t>
            </a:r>
            <a:r>
              <a:rPr lang="en-US" dirty="0" err="1">
                <a:solidFill>
                  <a:schemeClr val="tx2"/>
                </a:solidFill>
              </a:rPr>
              <a:t>Gamiño</a:t>
            </a:r>
            <a:r>
              <a:rPr lang="en-US" dirty="0">
                <a:solidFill>
                  <a:schemeClr val="tx2"/>
                </a:solidFill>
              </a:rPr>
              <a:t> Lab</a:t>
            </a:r>
          </a:p>
          <a:p>
            <a:r>
              <a:rPr lang="en-US" dirty="0">
                <a:solidFill>
                  <a:schemeClr val="tx2"/>
                </a:solidFill>
              </a:rPr>
              <a:t>University of Washington</a:t>
            </a:r>
          </a:p>
          <a:p>
            <a:r>
              <a:rPr lang="en-US" dirty="0">
                <a:solidFill>
                  <a:schemeClr val="tx2"/>
                </a:solidFill>
              </a:rPr>
              <a:t>School of Aquatic &amp; Fishery Sciences</a:t>
            </a:r>
          </a:p>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a:p>
            <a:r>
              <a:rPr lang="en-US" dirty="0">
                <a:solidFill>
                  <a:schemeClr val="tx2"/>
                </a:solidFill>
              </a:rPr>
              <a:t>Western Society of Naturalists, 104</a:t>
            </a:r>
            <a:r>
              <a:rPr lang="en-US" baseline="30000" dirty="0">
                <a:solidFill>
                  <a:schemeClr val="tx2"/>
                </a:solidFill>
              </a:rPr>
              <a:t>th</a:t>
            </a:r>
            <a:r>
              <a:rPr lang="en-US" dirty="0">
                <a:solidFill>
                  <a:schemeClr val="tx2"/>
                </a:solidFill>
              </a:rPr>
              <a:t> Meeting, Monterey, CA </a:t>
            </a:r>
          </a:p>
          <a:p>
            <a:endParaRPr lang="en-US" dirty="0"/>
          </a:p>
        </p:txBody>
      </p:sp>
      <p:sp>
        <p:nvSpPr>
          <p:cNvPr id="2" name="Text Placeholder 4">
            <a:extLst>
              <a:ext uri="{FF2B5EF4-FFF2-40B4-BE49-F238E27FC236}">
                <a16:creationId xmlns:a16="http://schemas.microsoft.com/office/drawing/2014/main" id="{6F8C7861-4958-DC40-7C27-486511FDF237}"/>
              </a:ext>
            </a:extLst>
          </p:cNvPr>
          <p:cNvSpPr txBox="1">
            <a:spLocks/>
          </p:cNvSpPr>
          <p:nvPr/>
        </p:nvSpPr>
        <p:spPr>
          <a:xfrm>
            <a:off x="106326" y="1733910"/>
            <a:ext cx="5893667" cy="618142"/>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lumMod val="10000"/>
                  </a:schemeClr>
                </a:solidFill>
              </a:rPr>
              <a:t>How </a:t>
            </a:r>
            <a:r>
              <a:rPr lang="en-US" sz="2400" b="1" dirty="0">
                <a:solidFill>
                  <a:schemeClr val="tx2"/>
                </a:solidFill>
              </a:rPr>
              <a:t>heat</a:t>
            </a:r>
            <a:r>
              <a:rPr lang="en-US" sz="2400" b="1" dirty="0">
                <a:solidFill>
                  <a:schemeClr val="accent1">
                    <a:lumMod val="10000"/>
                  </a:schemeClr>
                </a:solidFill>
              </a:rPr>
              <a:t> and </a:t>
            </a:r>
            <a:r>
              <a:rPr lang="en-US" sz="2400" b="1" dirty="0">
                <a:solidFill>
                  <a:schemeClr val="tx2"/>
                </a:solidFill>
              </a:rPr>
              <a:t>phthalates</a:t>
            </a:r>
            <a:r>
              <a:rPr lang="en-US" sz="2400" b="1" dirty="0">
                <a:solidFill>
                  <a:schemeClr val="accent1">
                    <a:lumMod val="10000"/>
                  </a:schemeClr>
                </a:solidFill>
              </a:rPr>
              <a:t> shift the </a:t>
            </a:r>
            <a:r>
              <a:rPr lang="en-US" sz="2400" b="1" i="1" dirty="0" err="1">
                <a:solidFill>
                  <a:schemeClr val="accent1">
                    <a:lumMod val="10000"/>
                  </a:schemeClr>
                </a:solidFill>
              </a:rPr>
              <a:t>Montipora</a:t>
            </a:r>
            <a:r>
              <a:rPr lang="en-US" sz="2400" b="1" i="1" dirty="0">
                <a:solidFill>
                  <a:schemeClr val="accent1">
                    <a:lumMod val="10000"/>
                  </a:schemeClr>
                </a:solidFill>
              </a:rPr>
              <a:t> capitata </a:t>
            </a:r>
            <a:r>
              <a:rPr lang="en-US" sz="2400" b="1" dirty="0">
                <a:solidFill>
                  <a:schemeClr val="accent1">
                    <a:lumMod val="10000"/>
                  </a:schemeClr>
                </a:solidFill>
              </a:rPr>
              <a:t>coral microbiome</a:t>
            </a:r>
          </a:p>
          <a:p>
            <a:endParaRPr lang="en-US" dirty="0">
              <a:solidFill>
                <a:schemeClr val="accent1">
                  <a:lumMod val="10000"/>
                </a:schemeClr>
              </a:solidFill>
            </a:endParaRPr>
          </a:p>
        </p:txBody>
      </p:sp>
      <p:pic>
        <p:nvPicPr>
          <p:cNvPr id="14" name="Picture 13" descr="A blue and white circle with plants and a brain&#10;&#10;Description automatically generated with medium confidence">
            <a:extLst>
              <a:ext uri="{FF2B5EF4-FFF2-40B4-BE49-F238E27FC236}">
                <a16:creationId xmlns:a16="http://schemas.microsoft.com/office/drawing/2014/main" id="{4D7D3280-D225-0921-9FEC-7C7569746571}"/>
              </a:ext>
            </a:extLst>
          </p:cNvPr>
          <p:cNvPicPr>
            <a:picLocks noChangeAspect="1"/>
          </p:cNvPicPr>
          <p:nvPr/>
        </p:nvPicPr>
        <p:blipFill>
          <a:blip r:embed="rId3"/>
          <a:stretch>
            <a:fillRect/>
          </a:stretch>
        </p:blipFill>
        <p:spPr>
          <a:xfrm>
            <a:off x="106326" y="4777949"/>
            <a:ext cx="1090881" cy="1071679"/>
          </a:xfrm>
          <a:prstGeom prst="rect">
            <a:avLst/>
          </a:prstGeom>
        </p:spPr>
      </p:pic>
    </p:spTree>
    <p:extLst>
      <p:ext uri="{BB962C8B-B14F-4D97-AF65-F5344CB8AC3E}">
        <p14:creationId xmlns:p14="http://schemas.microsoft.com/office/powerpoint/2010/main" val="97256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80681A4-3FB5-4C86-B096-26281897B272}"/>
              </a:ext>
            </a:extLst>
          </p:cNvPr>
          <p:cNvSpPr>
            <a:spLocks noGrp="1"/>
          </p:cNvSpPr>
          <p:nvPr>
            <p:ph type="title"/>
          </p:nvPr>
        </p:nvSpPr>
        <p:spPr>
          <a:xfrm>
            <a:off x="271749" y="1978729"/>
            <a:ext cx="11920251" cy="3268841"/>
          </a:xfrm>
        </p:spPr>
        <p:txBody>
          <a:bodyPr/>
          <a:lstStyle/>
          <a:p>
            <a:pPr algn="l"/>
            <a:r>
              <a:rPr lang="en-US" sz="2800" b="1" dirty="0">
                <a:solidFill>
                  <a:schemeClr val="bg1">
                    <a:lumMod val="95000"/>
                  </a:schemeClr>
                </a:solidFill>
              </a:rPr>
              <a:t>How do the combined stressors of </a:t>
            </a:r>
            <a:r>
              <a:rPr lang="en-US" sz="2800" b="1" dirty="0">
                <a:solidFill>
                  <a:srgbClr val="FFC000"/>
                </a:solidFill>
              </a:rPr>
              <a:t>heat</a:t>
            </a:r>
            <a:r>
              <a:rPr lang="en-US" sz="2800" b="1" dirty="0">
                <a:solidFill>
                  <a:schemeClr val="bg1">
                    <a:lumMod val="95000"/>
                  </a:schemeClr>
                </a:solidFill>
              </a:rPr>
              <a:t> and </a:t>
            </a:r>
            <a:r>
              <a:rPr lang="en-US" sz="2800" b="1" dirty="0">
                <a:solidFill>
                  <a:srgbClr val="FFC000"/>
                </a:solidFill>
              </a:rPr>
              <a:t>phthalate POLLUTION</a:t>
            </a:r>
            <a:r>
              <a:rPr lang="en-US" sz="2800" b="1" dirty="0">
                <a:solidFill>
                  <a:srgbClr val="343434"/>
                </a:solidFill>
              </a:rPr>
              <a:t> </a:t>
            </a:r>
            <a:r>
              <a:rPr lang="en-US" sz="2800" b="1" dirty="0">
                <a:solidFill>
                  <a:schemeClr val="bg1">
                    <a:lumMod val="95000"/>
                  </a:schemeClr>
                </a:solidFill>
              </a:rPr>
              <a:t>affect the </a:t>
            </a:r>
            <a:r>
              <a:rPr lang="en-US" sz="2800" b="1" dirty="0">
                <a:solidFill>
                  <a:srgbClr val="FFC000"/>
                </a:solidFill>
              </a:rPr>
              <a:t>coral microbiome</a:t>
            </a:r>
            <a:r>
              <a:rPr lang="en-US" sz="2800" b="1" dirty="0">
                <a:solidFill>
                  <a:schemeClr val="bg1">
                    <a:lumMod val="95000"/>
                  </a:schemeClr>
                </a:solidFill>
              </a:rPr>
              <a:t>?</a:t>
            </a:r>
          </a:p>
        </p:txBody>
      </p:sp>
      <p:sp>
        <p:nvSpPr>
          <p:cNvPr id="4" name="Slide Number Placeholder 3">
            <a:extLst>
              <a:ext uri="{FF2B5EF4-FFF2-40B4-BE49-F238E27FC236}">
                <a16:creationId xmlns:a16="http://schemas.microsoft.com/office/drawing/2014/main" id="{CF6FA9E2-D06E-4941-A890-559D63E75D69}"/>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10</a:t>
            </a:fld>
            <a:endParaRPr lang="en-US" dirty="0"/>
          </a:p>
        </p:txBody>
      </p:sp>
    </p:spTree>
    <p:extLst>
      <p:ext uri="{BB962C8B-B14F-4D97-AF65-F5344CB8AC3E}">
        <p14:creationId xmlns:p14="http://schemas.microsoft.com/office/powerpoint/2010/main" val="278866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E15EF-34F6-B51F-2199-117D5166BA9C}"/>
              </a:ext>
            </a:extLst>
          </p:cNvPr>
          <p:cNvSpPr>
            <a:spLocks noGrp="1"/>
          </p:cNvSpPr>
          <p:nvPr>
            <p:ph type="title"/>
          </p:nvPr>
        </p:nvSpPr>
        <p:spPr>
          <a:xfrm>
            <a:off x="163285" y="134938"/>
            <a:ext cx="11625943" cy="1514248"/>
          </a:xfrm>
        </p:spPr>
        <p:txBody>
          <a:bodyPr/>
          <a:lstStyle/>
          <a:p>
            <a:pPr algn="l"/>
            <a:r>
              <a:rPr lang="en-US" dirty="0"/>
              <a:t>We used a fully-crossed experimental design to test coral microbiome response to multiple stressors</a:t>
            </a:r>
          </a:p>
        </p:txBody>
      </p:sp>
      <p:pic>
        <p:nvPicPr>
          <p:cNvPr id="8" name="Picture 7" descr="A group of corals on a black background">
            <a:extLst>
              <a:ext uri="{FF2B5EF4-FFF2-40B4-BE49-F238E27FC236}">
                <a16:creationId xmlns:a16="http://schemas.microsoft.com/office/drawing/2014/main" id="{B9BE16A1-8029-BAAF-EFE1-2D78A614279C}"/>
              </a:ext>
            </a:extLst>
          </p:cNvPr>
          <p:cNvPicPr>
            <a:picLocks noChangeAspect="1"/>
          </p:cNvPicPr>
          <p:nvPr/>
        </p:nvPicPr>
        <p:blipFill rotWithShape="1">
          <a:blip r:embed="rId5"/>
          <a:srcRect l="7440" t="13359" r="77560" b="27202"/>
          <a:stretch/>
        </p:blipFill>
        <p:spPr>
          <a:xfrm>
            <a:off x="7706383" y="2642216"/>
            <a:ext cx="1371600" cy="3804557"/>
          </a:xfrm>
          <a:prstGeom prst="rect">
            <a:avLst/>
          </a:prstGeom>
        </p:spPr>
      </p:pic>
      <p:pic>
        <p:nvPicPr>
          <p:cNvPr id="11" name="PXL_20220813_015450336">
            <a:hlinkClick r:id="" action="ppaction://media"/>
            <a:extLst>
              <a:ext uri="{FF2B5EF4-FFF2-40B4-BE49-F238E27FC236}">
                <a16:creationId xmlns:a16="http://schemas.microsoft.com/office/drawing/2014/main" id="{949C4641-2DCF-92EB-DB7B-6F5F855149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8159" y="2642217"/>
            <a:ext cx="6763657" cy="3804557"/>
          </a:xfrm>
          <a:prstGeom prst="rect">
            <a:avLst/>
          </a:prstGeom>
        </p:spPr>
      </p:pic>
      <p:pic>
        <p:nvPicPr>
          <p:cNvPr id="17" name="Picture 2">
            <a:extLst>
              <a:ext uri="{FF2B5EF4-FFF2-40B4-BE49-F238E27FC236}">
                <a16:creationId xmlns:a16="http://schemas.microsoft.com/office/drawing/2014/main" id="{BD916609-F606-C895-914B-8DD3398AE839}"/>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13641834" flipV="1">
            <a:off x="5633793" y="3369220"/>
            <a:ext cx="1518209" cy="300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4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4" fill="hold"/>
                                        <p:tgtEl>
                                          <p:spTgt spid="11"/>
                                        </p:tgtEl>
                                      </p:cBhvr>
                                    </p:cmd>
                                  </p:childTnLst>
                                </p:cTn>
                              </p:par>
                              <p:par>
                                <p:cTn id="7" presetID="1" presetClass="entr" presetSubtype="0" fill="hold" nodeType="withEffect">
                                  <p:stCondLst>
                                    <p:cond delay="4000"/>
                                  </p:stCondLst>
                                  <p:childTnLst>
                                    <p:set>
                                      <p:cBhvr>
                                        <p:cTn id="8" dur="1" fill="hold">
                                          <p:stCondLst>
                                            <p:cond delay="0"/>
                                          </p:stCondLst>
                                        </p:cTn>
                                        <p:tgtEl>
                                          <p:spTgt spid="17"/>
                                        </p:tgtEl>
                                        <p:attrNameLst>
                                          <p:attrName>style.visibility</p:attrName>
                                        </p:attrNameLst>
                                      </p:cBhvr>
                                      <p:to>
                                        <p:strVal val="visible"/>
                                      </p:to>
                                    </p:set>
                                  </p:childTnLst>
                                </p:cTn>
                              </p:par>
                              <p:par>
                                <p:cTn id="9" presetID="10" presetClass="entr" presetSubtype="0" fill="hold" nodeType="withEffect">
                                  <p:stCondLst>
                                    <p:cond delay="4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0 0 L -0.25 0 E" pathEditMode="fixed" ptsTypes="">
                                      <p:cBhvr>
                                        <p:cTn id="15" dur="2000" fill="hold"/>
                                        <p:tgtEl>
                                          <p:spTgt spid="11"/>
                                        </p:tgtEl>
                                        <p:attrNameLst>
                                          <p:attrName>ppt_x</p:attrName>
                                          <p:attrName>ppt_y</p:attrName>
                                        </p:attrNameLst>
                                      </p:cBhvr>
                                    </p:animMotion>
                                  </p:childTnLst>
                                </p:cTn>
                              </p:par>
                              <p:par>
                                <p:cTn id="16" presetID="35" presetClass="path" presetSubtype="0" accel="50000" decel="50000" fill="hold" nodeType="withEffect">
                                  <p:stCondLst>
                                    <p:cond delay="0"/>
                                  </p:stCondLst>
                                  <p:childTnLst>
                                    <p:animMotion origin="layout" path="M 0 0 L -0.25 0 E" pathEditMode="relative" ptsTypes="">
                                      <p:cBhvr>
                                        <p:cTn id="17" dur="2000" fill="hold"/>
                                        <p:tgtEl>
                                          <p:spTgt spid="17"/>
                                        </p:tgtEl>
                                        <p:attrNameLst>
                                          <p:attrName>ppt_x</p:attrName>
                                          <p:attrName>ppt_y</p:attrName>
                                        </p:attrNameLst>
                                      </p:cBhvr>
                                    </p:animMotion>
                                  </p:childTnLst>
                                </p:cTn>
                              </p:par>
                              <p:par>
                                <p:cTn id="18" presetID="35" presetClass="path" presetSubtype="0" accel="50000" decel="50000" fill="hold" nodeType="withEffect">
                                  <p:stCondLst>
                                    <p:cond delay="0"/>
                                  </p:stCondLst>
                                  <p:childTnLst>
                                    <p:animMotion origin="layout" path="M 0 0 L -0.25 0 E" pathEditMode="relative" ptsTypes="">
                                      <p:cBhvr>
                                        <p:cTn id="19"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0"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E15EF-34F6-B51F-2199-117D5166BA9C}"/>
              </a:ext>
            </a:extLst>
          </p:cNvPr>
          <p:cNvSpPr>
            <a:spLocks noGrp="1"/>
          </p:cNvSpPr>
          <p:nvPr>
            <p:ph type="title"/>
          </p:nvPr>
        </p:nvSpPr>
        <p:spPr>
          <a:xfrm>
            <a:off x="163285" y="134938"/>
            <a:ext cx="11625943" cy="1514248"/>
          </a:xfrm>
        </p:spPr>
        <p:txBody>
          <a:bodyPr/>
          <a:lstStyle/>
          <a:p>
            <a:pPr algn="l"/>
            <a:r>
              <a:rPr lang="en-US" dirty="0"/>
              <a:t>We used a fully-crossed experimental design to test coral microbiome response to multiple stressors</a:t>
            </a:r>
          </a:p>
        </p:txBody>
      </p:sp>
      <p:pic>
        <p:nvPicPr>
          <p:cNvPr id="8" name="Picture 7" descr="A group of corals on a black background">
            <a:extLst>
              <a:ext uri="{FF2B5EF4-FFF2-40B4-BE49-F238E27FC236}">
                <a16:creationId xmlns:a16="http://schemas.microsoft.com/office/drawing/2014/main" id="{B9BE16A1-8029-BAAF-EFE1-2D78A614279C}"/>
              </a:ext>
            </a:extLst>
          </p:cNvPr>
          <p:cNvPicPr>
            <a:picLocks noChangeAspect="1"/>
          </p:cNvPicPr>
          <p:nvPr/>
        </p:nvPicPr>
        <p:blipFill rotWithShape="1">
          <a:blip r:embed="rId5"/>
          <a:srcRect l="7440" t="13359" r="77560" b="27202"/>
          <a:stretch/>
        </p:blipFill>
        <p:spPr>
          <a:xfrm>
            <a:off x="4661083" y="2642216"/>
            <a:ext cx="1371600" cy="3804557"/>
          </a:xfrm>
          <a:prstGeom prst="rect">
            <a:avLst/>
          </a:prstGeom>
        </p:spPr>
      </p:pic>
      <p:pic>
        <p:nvPicPr>
          <p:cNvPr id="11" name="PXL_20220813_015450336">
            <a:hlinkClick r:id="" action="ppaction://media"/>
            <a:extLst>
              <a:ext uri="{FF2B5EF4-FFF2-40B4-BE49-F238E27FC236}">
                <a16:creationId xmlns:a16="http://schemas.microsoft.com/office/drawing/2014/main" id="{949C4641-2DCF-92EB-DB7B-6F5F855149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07141" y="2642217"/>
            <a:ext cx="6763657" cy="3804557"/>
          </a:xfrm>
          <a:prstGeom prst="rect">
            <a:avLst/>
          </a:prstGeom>
        </p:spPr>
      </p:pic>
      <p:pic>
        <p:nvPicPr>
          <p:cNvPr id="17" name="Picture 2">
            <a:extLst>
              <a:ext uri="{FF2B5EF4-FFF2-40B4-BE49-F238E27FC236}">
                <a16:creationId xmlns:a16="http://schemas.microsoft.com/office/drawing/2014/main" id="{BD916609-F606-C895-914B-8DD3398AE839}"/>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13641834" flipV="1">
            <a:off x="2588493" y="3369220"/>
            <a:ext cx="1518209" cy="30036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video game&#10;&#10;Description automatically generated">
            <a:extLst>
              <a:ext uri="{FF2B5EF4-FFF2-40B4-BE49-F238E27FC236}">
                <a16:creationId xmlns:a16="http://schemas.microsoft.com/office/drawing/2014/main" id="{6D8543D1-6DDE-6390-35A1-CFBB67F5E92B}"/>
              </a:ext>
            </a:extLst>
          </p:cNvPr>
          <p:cNvPicPr>
            <a:picLocks noChangeAspect="1"/>
          </p:cNvPicPr>
          <p:nvPr/>
        </p:nvPicPr>
        <p:blipFill rotWithShape="1">
          <a:blip r:embed="rId8"/>
          <a:srcRect l="23196" t="13051" r="66256" b="30577"/>
          <a:stretch/>
        </p:blipFill>
        <p:spPr>
          <a:xfrm>
            <a:off x="6643994" y="2677788"/>
            <a:ext cx="964504" cy="3608272"/>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37B276F6-329F-EAF7-AE9C-361BB2AC2983}"/>
              </a:ext>
            </a:extLst>
          </p:cNvPr>
          <p:cNvPicPr>
            <a:picLocks noChangeAspect="1"/>
          </p:cNvPicPr>
          <p:nvPr/>
        </p:nvPicPr>
        <p:blipFill rotWithShape="1">
          <a:blip r:embed="rId9"/>
          <a:srcRect l="35224" t="10910" r="43594" b="26924"/>
          <a:stretch/>
        </p:blipFill>
        <p:spPr>
          <a:xfrm>
            <a:off x="8008744" y="2467627"/>
            <a:ext cx="1936922" cy="3979146"/>
          </a:xfrm>
          <a:prstGeom prst="rect">
            <a:avLst/>
          </a:prstGeom>
        </p:spPr>
      </p:pic>
      <p:sp>
        <p:nvSpPr>
          <p:cNvPr id="9" name="TextBox 8">
            <a:extLst>
              <a:ext uri="{FF2B5EF4-FFF2-40B4-BE49-F238E27FC236}">
                <a16:creationId xmlns:a16="http://schemas.microsoft.com/office/drawing/2014/main" id="{B903AD84-BB82-5D0B-0243-D135B5400272}"/>
              </a:ext>
            </a:extLst>
          </p:cNvPr>
          <p:cNvSpPr txBox="1"/>
          <p:nvPr/>
        </p:nvSpPr>
        <p:spPr>
          <a:xfrm>
            <a:off x="7307118" y="1703461"/>
            <a:ext cx="1582041" cy="707886"/>
          </a:xfrm>
          <a:prstGeom prst="rect">
            <a:avLst/>
          </a:prstGeom>
          <a:noFill/>
        </p:spPr>
        <p:txBody>
          <a:bodyPr wrap="square">
            <a:spAutoFit/>
          </a:bodyPr>
          <a:lstStyle/>
          <a:p>
            <a:pPr algn="ctr"/>
            <a:r>
              <a:rPr lang="en-US" sz="2000" dirty="0"/>
              <a:t>1</a:t>
            </a:r>
            <a:r>
              <a:rPr lang="el-GR" sz="2000" b="0" i="0" dirty="0">
                <a:solidFill>
                  <a:srgbClr val="5A5A5A"/>
                </a:solidFill>
                <a:effectLst/>
              </a:rPr>
              <a:t> μ</a:t>
            </a:r>
            <a:r>
              <a:rPr lang="en-US" sz="2000" b="0" i="0" dirty="0">
                <a:solidFill>
                  <a:srgbClr val="5A5A5A"/>
                </a:solidFill>
                <a:effectLst/>
              </a:rPr>
              <a:t>m filtered seawater</a:t>
            </a:r>
            <a:endParaRPr lang="en-US" sz="2000" dirty="0"/>
          </a:p>
        </p:txBody>
      </p:sp>
      <p:sp>
        <p:nvSpPr>
          <p:cNvPr id="10" name="TextBox 9">
            <a:extLst>
              <a:ext uri="{FF2B5EF4-FFF2-40B4-BE49-F238E27FC236}">
                <a16:creationId xmlns:a16="http://schemas.microsoft.com/office/drawing/2014/main" id="{F1735FF1-73FE-5770-1BE7-68515ADD320A}"/>
              </a:ext>
            </a:extLst>
          </p:cNvPr>
          <p:cNvSpPr txBox="1"/>
          <p:nvPr/>
        </p:nvSpPr>
        <p:spPr>
          <a:xfrm>
            <a:off x="8934424" y="1668230"/>
            <a:ext cx="1582041" cy="707886"/>
          </a:xfrm>
          <a:prstGeom prst="rect">
            <a:avLst/>
          </a:prstGeom>
          <a:noFill/>
        </p:spPr>
        <p:txBody>
          <a:bodyPr wrap="square">
            <a:spAutoFit/>
          </a:bodyPr>
          <a:lstStyle/>
          <a:p>
            <a:pPr algn="ctr"/>
            <a:r>
              <a:rPr lang="en-US" sz="2000" dirty="0"/>
              <a:t>150</a:t>
            </a:r>
            <a:r>
              <a:rPr lang="el-GR" sz="2000" b="0" i="0" dirty="0">
                <a:solidFill>
                  <a:srgbClr val="5A5A5A"/>
                </a:solidFill>
                <a:effectLst/>
              </a:rPr>
              <a:t> μ</a:t>
            </a:r>
            <a:r>
              <a:rPr lang="en-US" sz="2000" dirty="0">
                <a:solidFill>
                  <a:srgbClr val="5A5A5A"/>
                </a:solidFill>
              </a:rPr>
              <a:t>g/L phthalates</a:t>
            </a:r>
            <a:endParaRPr lang="en-US" sz="2000" dirty="0"/>
          </a:p>
        </p:txBody>
      </p:sp>
    </p:spTree>
    <p:extLst>
      <p:ext uri="{BB962C8B-B14F-4D97-AF65-F5344CB8AC3E}">
        <p14:creationId xmlns:p14="http://schemas.microsoft.com/office/powerpoint/2010/main" val="75669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fill="hold" display="0">
                  <p:stCondLst>
                    <p:cond delay="indefinite"/>
                  </p:stCondLst>
                </p:cTn>
                <p:tgtEl>
                  <p:spTgt spid="11"/>
                </p:tgtEl>
              </p:cMediaNode>
            </p:video>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E15EF-34F6-B51F-2199-117D5166BA9C}"/>
              </a:ext>
            </a:extLst>
          </p:cNvPr>
          <p:cNvSpPr>
            <a:spLocks noGrp="1"/>
          </p:cNvSpPr>
          <p:nvPr>
            <p:ph type="title"/>
          </p:nvPr>
        </p:nvSpPr>
        <p:spPr>
          <a:xfrm>
            <a:off x="163285" y="134938"/>
            <a:ext cx="11625943" cy="1514248"/>
          </a:xfrm>
        </p:spPr>
        <p:txBody>
          <a:bodyPr/>
          <a:lstStyle/>
          <a:p>
            <a:pPr algn="l"/>
            <a:r>
              <a:rPr lang="en-US" dirty="0"/>
              <a:t>We used a fully-crossed experimental design to test coral microbiome response to multiple stressors</a:t>
            </a:r>
          </a:p>
        </p:txBody>
      </p:sp>
      <p:grpSp>
        <p:nvGrpSpPr>
          <p:cNvPr id="7" name="Group 6">
            <a:extLst>
              <a:ext uri="{FF2B5EF4-FFF2-40B4-BE49-F238E27FC236}">
                <a16:creationId xmlns:a16="http://schemas.microsoft.com/office/drawing/2014/main" id="{1C3A06C3-B45F-9E68-FA62-E4745AF8451C}"/>
              </a:ext>
            </a:extLst>
          </p:cNvPr>
          <p:cNvGrpSpPr/>
          <p:nvPr/>
        </p:nvGrpSpPr>
        <p:grpSpPr>
          <a:xfrm>
            <a:off x="-2707141" y="1840851"/>
            <a:ext cx="12886177" cy="4605923"/>
            <a:chOff x="-2707141" y="1840851"/>
            <a:chExt cx="12886177" cy="4605923"/>
          </a:xfrm>
        </p:grpSpPr>
        <p:pic>
          <p:nvPicPr>
            <p:cNvPr id="8" name="Picture 7" descr="A group of corals on a black background">
              <a:extLst>
                <a:ext uri="{FF2B5EF4-FFF2-40B4-BE49-F238E27FC236}">
                  <a16:creationId xmlns:a16="http://schemas.microsoft.com/office/drawing/2014/main" id="{B9BE16A1-8029-BAAF-EFE1-2D78A614279C}"/>
                </a:ext>
              </a:extLst>
            </p:cNvPr>
            <p:cNvPicPr>
              <a:picLocks noChangeAspect="1"/>
            </p:cNvPicPr>
            <p:nvPr/>
          </p:nvPicPr>
          <p:blipFill rotWithShape="1">
            <a:blip r:embed="rId5"/>
            <a:srcRect l="7440" t="13359" r="77560" b="27202"/>
            <a:stretch/>
          </p:blipFill>
          <p:spPr>
            <a:xfrm>
              <a:off x="4661083" y="2642216"/>
              <a:ext cx="1371600" cy="3804557"/>
            </a:xfrm>
            <a:prstGeom prst="rect">
              <a:avLst/>
            </a:prstGeom>
          </p:spPr>
        </p:pic>
        <p:pic>
          <p:nvPicPr>
            <p:cNvPr id="11" name="PXL_20220813_015450336">
              <a:hlinkClick r:id="" action="ppaction://media"/>
              <a:extLst>
                <a:ext uri="{FF2B5EF4-FFF2-40B4-BE49-F238E27FC236}">
                  <a16:creationId xmlns:a16="http://schemas.microsoft.com/office/drawing/2014/main" id="{949C4641-2DCF-92EB-DB7B-6F5F855149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07141" y="2642217"/>
              <a:ext cx="6763657" cy="3804557"/>
            </a:xfrm>
            <a:prstGeom prst="rect">
              <a:avLst/>
            </a:prstGeom>
          </p:spPr>
        </p:pic>
        <p:pic>
          <p:nvPicPr>
            <p:cNvPr id="17" name="Picture 2">
              <a:extLst>
                <a:ext uri="{FF2B5EF4-FFF2-40B4-BE49-F238E27FC236}">
                  <a16:creationId xmlns:a16="http://schemas.microsoft.com/office/drawing/2014/main" id="{BD916609-F606-C895-914B-8DD3398AE839}"/>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13641834" flipV="1">
              <a:off x="2588493" y="3369220"/>
              <a:ext cx="1518209" cy="30036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video game&#10;&#10;Description automatically generated">
              <a:extLst>
                <a:ext uri="{FF2B5EF4-FFF2-40B4-BE49-F238E27FC236}">
                  <a16:creationId xmlns:a16="http://schemas.microsoft.com/office/drawing/2014/main" id="{6D8543D1-6DDE-6390-35A1-CFBB67F5E92B}"/>
                </a:ext>
              </a:extLst>
            </p:cNvPr>
            <p:cNvPicPr>
              <a:picLocks noChangeAspect="1"/>
            </p:cNvPicPr>
            <p:nvPr/>
          </p:nvPicPr>
          <p:blipFill rotWithShape="1">
            <a:blip r:embed="rId8"/>
            <a:srcRect l="23196" t="13051" r="66256" b="30577"/>
            <a:stretch/>
          </p:blipFill>
          <p:spPr>
            <a:xfrm>
              <a:off x="6643994" y="2677788"/>
              <a:ext cx="964504" cy="3608272"/>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37B276F6-329F-EAF7-AE9C-361BB2AC2983}"/>
                </a:ext>
              </a:extLst>
            </p:cNvPr>
            <p:cNvPicPr>
              <a:picLocks noChangeAspect="1"/>
            </p:cNvPicPr>
            <p:nvPr/>
          </p:nvPicPr>
          <p:blipFill rotWithShape="1">
            <a:blip r:embed="rId9"/>
            <a:srcRect l="35224" t="10910" r="43594" b="26924"/>
            <a:stretch/>
          </p:blipFill>
          <p:spPr>
            <a:xfrm>
              <a:off x="8008744" y="2467627"/>
              <a:ext cx="1936922" cy="3979146"/>
            </a:xfrm>
            <a:prstGeom prst="rect">
              <a:avLst/>
            </a:prstGeom>
          </p:spPr>
        </p:pic>
        <p:sp>
          <p:nvSpPr>
            <p:cNvPr id="2" name="TextBox 1">
              <a:extLst>
                <a:ext uri="{FF2B5EF4-FFF2-40B4-BE49-F238E27FC236}">
                  <a16:creationId xmlns:a16="http://schemas.microsoft.com/office/drawing/2014/main" id="{7C72711C-1C65-FDAD-5698-68D9D60CD291}"/>
                </a:ext>
              </a:extLst>
            </p:cNvPr>
            <p:cNvSpPr txBox="1"/>
            <p:nvPr/>
          </p:nvSpPr>
          <p:spPr>
            <a:xfrm>
              <a:off x="7804991" y="1858951"/>
              <a:ext cx="1099788" cy="400110"/>
            </a:xfrm>
            <a:prstGeom prst="rect">
              <a:avLst/>
            </a:prstGeom>
            <a:noFill/>
          </p:spPr>
          <p:txBody>
            <a:bodyPr wrap="square">
              <a:spAutoFit/>
            </a:bodyPr>
            <a:lstStyle/>
            <a:p>
              <a:r>
                <a:rPr lang="en-US" sz="2000" dirty="0"/>
                <a:t>control</a:t>
              </a:r>
            </a:p>
          </p:txBody>
        </p:sp>
        <p:sp>
          <p:nvSpPr>
            <p:cNvPr id="5" name="TextBox 4">
              <a:extLst>
                <a:ext uri="{FF2B5EF4-FFF2-40B4-BE49-F238E27FC236}">
                  <a16:creationId xmlns:a16="http://schemas.microsoft.com/office/drawing/2014/main" id="{95FBA209-5505-75A2-4288-D75BA544EB9B}"/>
                </a:ext>
              </a:extLst>
            </p:cNvPr>
            <p:cNvSpPr txBox="1"/>
            <p:nvPr/>
          </p:nvSpPr>
          <p:spPr>
            <a:xfrm>
              <a:off x="9079248" y="1840851"/>
              <a:ext cx="1099788" cy="400110"/>
            </a:xfrm>
            <a:prstGeom prst="rect">
              <a:avLst/>
            </a:prstGeom>
            <a:noFill/>
          </p:spPr>
          <p:txBody>
            <a:bodyPr wrap="square">
              <a:spAutoFit/>
            </a:bodyPr>
            <a:lstStyle/>
            <a:p>
              <a:r>
                <a:rPr lang="en-US" sz="2000" dirty="0"/>
                <a:t>polluted</a:t>
              </a:r>
            </a:p>
          </p:txBody>
        </p:sp>
      </p:grpSp>
    </p:spTree>
    <p:extLst>
      <p:ext uri="{BB962C8B-B14F-4D97-AF65-F5344CB8AC3E}">
        <p14:creationId xmlns:p14="http://schemas.microsoft.com/office/powerpoint/2010/main" val="93872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E15EF-34F6-B51F-2199-117D5166BA9C}"/>
              </a:ext>
            </a:extLst>
          </p:cNvPr>
          <p:cNvSpPr>
            <a:spLocks noGrp="1"/>
          </p:cNvSpPr>
          <p:nvPr>
            <p:ph type="title"/>
          </p:nvPr>
        </p:nvSpPr>
        <p:spPr>
          <a:xfrm>
            <a:off x="0" y="0"/>
            <a:ext cx="11625943" cy="1514248"/>
          </a:xfrm>
        </p:spPr>
        <p:txBody>
          <a:bodyPr/>
          <a:lstStyle/>
          <a:p>
            <a:pPr algn="l"/>
            <a:r>
              <a:rPr lang="en-US" dirty="0"/>
              <a:t>We used a fully-crossed experimental design to test coral microbiome response to multiple stressors</a:t>
            </a:r>
          </a:p>
        </p:txBody>
      </p:sp>
      <p:pic>
        <p:nvPicPr>
          <p:cNvPr id="8" name="Picture 7" descr="A group of corals on a black background">
            <a:extLst>
              <a:ext uri="{FF2B5EF4-FFF2-40B4-BE49-F238E27FC236}">
                <a16:creationId xmlns:a16="http://schemas.microsoft.com/office/drawing/2014/main" id="{B9BE16A1-8029-BAAF-EFE1-2D78A614279C}"/>
              </a:ext>
            </a:extLst>
          </p:cNvPr>
          <p:cNvPicPr>
            <a:picLocks noChangeAspect="1"/>
          </p:cNvPicPr>
          <p:nvPr/>
        </p:nvPicPr>
        <p:blipFill rotWithShape="1">
          <a:blip r:embed="rId5"/>
          <a:srcRect l="7440" t="13359" r="77560" b="27202"/>
          <a:stretch/>
        </p:blipFill>
        <p:spPr>
          <a:xfrm>
            <a:off x="4787825" y="2642216"/>
            <a:ext cx="1371600" cy="3804557"/>
          </a:xfrm>
          <a:prstGeom prst="rect">
            <a:avLst/>
          </a:prstGeom>
        </p:spPr>
      </p:pic>
      <p:pic>
        <p:nvPicPr>
          <p:cNvPr id="11" name="PXL_20220813_015450336">
            <a:hlinkClick r:id="" action="ppaction://media"/>
            <a:extLst>
              <a:ext uri="{FF2B5EF4-FFF2-40B4-BE49-F238E27FC236}">
                <a16:creationId xmlns:a16="http://schemas.microsoft.com/office/drawing/2014/main" id="{949C4641-2DCF-92EB-DB7B-6F5F855149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80399" y="2642217"/>
            <a:ext cx="6763657" cy="3804557"/>
          </a:xfrm>
          <a:prstGeom prst="rect">
            <a:avLst/>
          </a:prstGeom>
        </p:spPr>
      </p:pic>
      <p:pic>
        <p:nvPicPr>
          <p:cNvPr id="17" name="Picture 2">
            <a:extLst>
              <a:ext uri="{FF2B5EF4-FFF2-40B4-BE49-F238E27FC236}">
                <a16:creationId xmlns:a16="http://schemas.microsoft.com/office/drawing/2014/main" id="{BD916609-F606-C895-914B-8DD3398AE839}"/>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13641834" flipV="1">
            <a:off x="2715235" y="3369220"/>
            <a:ext cx="1518209" cy="300368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46EE55D2-0CF3-AA33-76F8-8C126C6DEC7F}"/>
              </a:ext>
            </a:extLst>
          </p:cNvPr>
          <p:cNvGrpSpPr/>
          <p:nvPr/>
        </p:nvGrpSpPr>
        <p:grpSpPr>
          <a:xfrm>
            <a:off x="6643994" y="1840851"/>
            <a:ext cx="3535042" cy="4605922"/>
            <a:chOff x="6643994" y="1840851"/>
            <a:chExt cx="3535042" cy="4605922"/>
          </a:xfrm>
        </p:grpSpPr>
        <p:pic>
          <p:nvPicPr>
            <p:cNvPr id="4" name="Picture 3" descr="A screenshot of a video game&#10;&#10;Description automatically generated">
              <a:extLst>
                <a:ext uri="{FF2B5EF4-FFF2-40B4-BE49-F238E27FC236}">
                  <a16:creationId xmlns:a16="http://schemas.microsoft.com/office/drawing/2014/main" id="{6D8543D1-6DDE-6390-35A1-CFBB67F5E92B}"/>
                </a:ext>
              </a:extLst>
            </p:cNvPr>
            <p:cNvPicPr>
              <a:picLocks noChangeAspect="1"/>
            </p:cNvPicPr>
            <p:nvPr/>
          </p:nvPicPr>
          <p:blipFill rotWithShape="1">
            <a:blip r:embed="rId8"/>
            <a:srcRect l="23196" t="13051" r="66256" b="30577"/>
            <a:stretch/>
          </p:blipFill>
          <p:spPr>
            <a:xfrm>
              <a:off x="6643994" y="2677788"/>
              <a:ext cx="964504" cy="3608272"/>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37B276F6-329F-EAF7-AE9C-361BB2AC2983}"/>
                </a:ext>
              </a:extLst>
            </p:cNvPr>
            <p:cNvPicPr>
              <a:picLocks noChangeAspect="1"/>
            </p:cNvPicPr>
            <p:nvPr/>
          </p:nvPicPr>
          <p:blipFill rotWithShape="1">
            <a:blip r:embed="rId9"/>
            <a:srcRect l="35224" t="10910" r="43594" b="26924"/>
            <a:stretch/>
          </p:blipFill>
          <p:spPr>
            <a:xfrm>
              <a:off x="8008744" y="2467627"/>
              <a:ext cx="1936922" cy="3979146"/>
            </a:xfrm>
            <a:prstGeom prst="rect">
              <a:avLst/>
            </a:prstGeom>
          </p:spPr>
        </p:pic>
        <p:sp>
          <p:nvSpPr>
            <p:cNvPr id="12" name="TextBox 11">
              <a:extLst>
                <a:ext uri="{FF2B5EF4-FFF2-40B4-BE49-F238E27FC236}">
                  <a16:creationId xmlns:a16="http://schemas.microsoft.com/office/drawing/2014/main" id="{B81803E5-E3A3-A1E9-3FD8-74FC95B16D91}"/>
                </a:ext>
              </a:extLst>
            </p:cNvPr>
            <p:cNvSpPr txBox="1"/>
            <p:nvPr/>
          </p:nvSpPr>
          <p:spPr>
            <a:xfrm>
              <a:off x="7804991" y="1858951"/>
              <a:ext cx="1099788" cy="400110"/>
            </a:xfrm>
            <a:prstGeom prst="rect">
              <a:avLst/>
            </a:prstGeom>
            <a:noFill/>
          </p:spPr>
          <p:txBody>
            <a:bodyPr wrap="square">
              <a:spAutoFit/>
            </a:bodyPr>
            <a:lstStyle/>
            <a:p>
              <a:r>
                <a:rPr lang="en-US" sz="2000" dirty="0"/>
                <a:t>control</a:t>
              </a:r>
            </a:p>
          </p:txBody>
        </p:sp>
        <p:sp>
          <p:nvSpPr>
            <p:cNvPr id="13" name="TextBox 12">
              <a:extLst>
                <a:ext uri="{FF2B5EF4-FFF2-40B4-BE49-F238E27FC236}">
                  <a16:creationId xmlns:a16="http://schemas.microsoft.com/office/drawing/2014/main" id="{4D33E755-BB87-3826-1BED-612A855F1D89}"/>
                </a:ext>
              </a:extLst>
            </p:cNvPr>
            <p:cNvSpPr txBox="1"/>
            <p:nvPr/>
          </p:nvSpPr>
          <p:spPr>
            <a:xfrm>
              <a:off x="9079248" y="1840851"/>
              <a:ext cx="1099788" cy="400110"/>
            </a:xfrm>
            <a:prstGeom prst="rect">
              <a:avLst/>
            </a:prstGeom>
            <a:noFill/>
          </p:spPr>
          <p:txBody>
            <a:bodyPr wrap="square">
              <a:spAutoFit/>
            </a:bodyPr>
            <a:lstStyle/>
            <a:p>
              <a:r>
                <a:rPr lang="en-US" sz="2000" dirty="0"/>
                <a:t>polluted</a:t>
              </a:r>
            </a:p>
          </p:txBody>
        </p:sp>
      </p:grpSp>
      <p:pic>
        <p:nvPicPr>
          <p:cNvPr id="5" name="Picture 4" descr="A hand holding a small glass container with a blue foam cap&#10;&#10;Description automatically generated">
            <a:extLst>
              <a:ext uri="{FF2B5EF4-FFF2-40B4-BE49-F238E27FC236}">
                <a16:creationId xmlns:a16="http://schemas.microsoft.com/office/drawing/2014/main" id="{D4E1FA4E-3F3A-A318-3E27-E07C461593AD}"/>
              </a:ext>
            </a:extLst>
          </p:cNvPr>
          <p:cNvPicPr>
            <a:picLocks noChangeAspect="1"/>
          </p:cNvPicPr>
          <p:nvPr/>
        </p:nvPicPr>
        <p:blipFill>
          <a:blip r:embed="rId10"/>
          <a:stretch>
            <a:fillRect/>
          </a:stretch>
        </p:blipFill>
        <p:spPr>
          <a:xfrm>
            <a:off x="10074138" y="3223486"/>
            <a:ext cx="1850570" cy="2467427"/>
          </a:xfrm>
          <a:prstGeom prst="rect">
            <a:avLst/>
          </a:prstGeom>
        </p:spPr>
      </p:pic>
    </p:spTree>
    <p:extLst>
      <p:ext uri="{BB962C8B-B14F-4D97-AF65-F5344CB8AC3E}">
        <p14:creationId xmlns:p14="http://schemas.microsoft.com/office/powerpoint/2010/main" val="212314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nodeType="clickEffect">
                                  <p:stCondLst>
                                    <p:cond delay="0"/>
                                  </p:stCondLst>
                                  <p:childTnLst>
                                    <p:animMotion origin="layout" path="M 4.79167E-6 1.11022E-16 L -0.25 1.11022E-16 " pathEditMode="relative" rAng="0" ptsTypes="AA">
                                      <p:cBhvr>
                                        <p:cTn id="11" dur="2000" fill="hold"/>
                                        <p:tgtEl>
                                          <p:spTgt spid="11"/>
                                        </p:tgtEl>
                                        <p:attrNameLst>
                                          <p:attrName>ppt_x</p:attrName>
                                          <p:attrName>ppt_y</p:attrName>
                                        </p:attrNameLst>
                                      </p:cBhvr>
                                      <p:rCtr x="-12500" y="0"/>
                                    </p:animMotion>
                                  </p:childTnLst>
                                </p:cTn>
                              </p:par>
                              <p:par>
                                <p:cTn id="12" presetID="35" presetClass="path" presetSubtype="0" accel="50000" decel="50000" fill="hold" nodeType="withEffect">
                                  <p:stCondLst>
                                    <p:cond delay="0"/>
                                  </p:stCondLst>
                                  <p:childTnLst>
                                    <p:animMotion origin="layout" path="M 4.16667E-6 4.81481E-6 L -0.25 4.81481E-6 " pathEditMode="relative" rAng="0" ptsTypes="AA">
                                      <p:cBhvr>
                                        <p:cTn id="13" dur="2000" fill="hold"/>
                                        <p:tgtEl>
                                          <p:spTgt spid="17"/>
                                        </p:tgtEl>
                                        <p:attrNameLst>
                                          <p:attrName>ppt_x</p:attrName>
                                          <p:attrName>ppt_y</p:attrName>
                                        </p:attrNameLst>
                                      </p:cBhvr>
                                      <p:rCtr x="-12500" y="0"/>
                                    </p:animMotion>
                                  </p:childTnLst>
                                </p:cTn>
                              </p:par>
                              <p:par>
                                <p:cTn id="14" presetID="35" presetClass="path" presetSubtype="0" accel="50000" decel="50000" fill="hold" nodeType="withEffect">
                                  <p:stCondLst>
                                    <p:cond delay="0"/>
                                  </p:stCondLst>
                                  <p:childTnLst>
                                    <p:animMotion origin="layout" path="M 1.66667E-6 1.11022E-16 L -0.25 1.11022E-16 " pathEditMode="relative" rAng="0" ptsTypes="AA">
                                      <p:cBhvr>
                                        <p:cTn id="15" dur="2000" fill="hold"/>
                                        <p:tgtEl>
                                          <p:spTgt spid="8"/>
                                        </p:tgtEl>
                                        <p:attrNameLst>
                                          <p:attrName>ppt_x</p:attrName>
                                          <p:attrName>ppt_y</p:attrName>
                                        </p:attrNameLst>
                                      </p:cBhvr>
                                      <p:rCtr x="-12500" y="0"/>
                                    </p:animMotion>
                                  </p:childTnLst>
                                </p:cTn>
                              </p:par>
                              <p:par>
                                <p:cTn id="16" presetID="35" presetClass="path" presetSubtype="0" accel="50000" decel="50000" fill="hold" nodeType="withEffect">
                                  <p:stCondLst>
                                    <p:cond delay="0"/>
                                  </p:stCondLst>
                                  <p:childTnLst>
                                    <p:animMotion origin="layout" path="M 0 0 L -0.25 0 E" pathEditMode="relative" ptsTypes="">
                                      <p:cBhvr>
                                        <p:cTn id="17" dur="2000" fill="hold"/>
                                        <p:tgtEl>
                                          <p:spTgt spid="2"/>
                                        </p:tgtEl>
                                        <p:attrNameLst>
                                          <p:attrName>ppt_x</p:attrName>
                                          <p:attrName>ppt_y</p:attrName>
                                        </p:attrNameLst>
                                      </p:cBhvr>
                                    </p:animMotion>
                                  </p:childTnLst>
                                </p:cTn>
                              </p:par>
                              <p:par>
                                <p:cTn id="18" presetID="35" presetClass="path" presetSubtype="0" accel="50000" decel="50000" fill="hold" nodeType="withEffect">
                                  <p:stCondLst>
                                    <p:cond delay="0"/>
                                  </p:stCondLst>
                                  <p:childTnLst>
                                    <p:animMotion origin="layout" path="M 0 0 L -0.25 0 E" pathEditMode="relative" ptsTypes="">
                                      <p:cBhvr>
                                        <p:cTn id="19"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0"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E15EF-34F6-B51F-2199-117D5166BA9C}"/>
              </a:ext>
            </a:extLst>
          </p:cNvPr>
          <p:cNvSpPr>
            <a:spLocks noGrp="1"/>
          </p:cNvSpPr>
          <p:nvPr>
            <p:ph type="title"/>
          </p:nvPr>
        </p:nvSpPr>
        <p:spPr>
          <a:xfrm>
            <a:off x="0" y="0"/>
            <a:ext cx="11625943" cy="1514248"/>
          </a:xfrm>
        </p:spPr>
        <p:txBody>
          <a:bodyPr/>
          <a:lstStyle/>
          <a:p>
            <a:pPr algn="l"/>
            <a:r>
              <a:rPr lang="en-US" dirty="0"/>
              <a:t>We used a fully-crossed experimental design to test coral microbiome response to multiple stressors</a:t>
            </a:r>
          </a:p>
        </p:txBody>
      </p:sp>
      <p:grpSp>
        <p:nvGrpSpPr>
          <p:cNvPr id="7" name="Group 6">
            <a:extLst>
              <a:ext uri="{FF2B5EF4-FFF2-40B4-BE49-F238E27FC236}">
                <a16:creationId xmlns:a16="http://schemas.microsoft.com/office/drawing/2014/main" id="{616C0D17-1A06-8858-E3EA-734464C5B283}"/>
              </a:ext>
            </a:extLst>
          </p:cNvPr>
          <p:cNvGrpSpPr/>
          <p:nvPr/>
        </p:nvGrpSpPr>
        <p:grpSpPr>
          <a:xfrm>
            <a:off x="-5613236" y="1840851"/>
            <a:ext cx="14505107" cy="4605923"/>
            <a:chOff x="-2580399" y="1840851"/>
            <a:chExt cx="14505107" cy="4605923"/>
          </a:xfrm>
        </p:grpSpPr>
        <p:pic>
          <p:nvPicPr>
            <p:cNvPr id="8" name="Picture 7" descr="A group of corals on a black background">
              <a:extLst>
                <a:ext uri="{FF2B5EF4-FFF2-40B4-BE49-F238E27FC236}">
                  <a16:creationId xmlns:a16="http://schemas.microsoft.com/office/drawing/2014/main" id="{B9BE16A1-8029-BAAF-EFE1-2D78A614279C}"/>
                </a:ext>
              </a:extLst>
            </p:cNvPr>
            <p:cNvPicPr>
              <a:picLocks noChangeAspect="1"/>
            </p:cNvPicPr>
            <p:nvPr/>
          </p:nvPicPr>
          <p:blipFill rotWithShape="1">
            <a:blip r:embed="rId5"/>
            <a:srcRect l="7440" t="13359" r="77560" b="27202"/>
            <a:stretch/>
          </p:blipFill>
          <p:spPr>
            <a:xfrm>
              <a:off x="4787825" y="2642216"/>
              <a:ext cx="1371600" cy="3804557"/>
            </a:xfrm>
            <a:prstGeom prst="rect">
              <a:avLst/>
            </a:prstGeom>
          </p:spPr>
        </p:pic>
        <p:pic>
          <p:nvPicPr>
            <p:cNvPr id="11" name="PXL_20220813_015450336">
              <a:hlinkClick r:id="" action="ppaction://media"/>
              <a:extLst>
                <a:ext uri="{FF2B5EF4-FFF2-40B4-BE49-F238E27FC236}">
                  <a16:creationId xmlns:a16="http://schemas.microsoft.com/office/drawing/2014/main" id="{949C4641-2DCF-92EB-DB7B-6F5F855149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80399" y="2642217"/>
              <a:ext cx="6763657" cy="3804557"/>
            </a:xfrm>
            <a:prstGeom prst="rect">
              <a:avLst/>
            </a:prstGeom>
          </p:spPr>
        </p:pic>
        <p:pic>
          <p:nvPicPr>
            <p:cNvPr id="17" name="Picture 2">
              <a:extLst>
                <a:ext uri="{FF2B5EF4-FFF2-40B4-BE49-F238E27FC236}">
                  <a16:creationId xmlns:a16="http://schemas.microsoft.com/office/drawing/2014/main" id="{BD916609-F606-C895-914B-8DD3398AE839}"/>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13641834" flipV="1">
              <a:off x="2715235" y="3369220"/>
              <a:ext cx="1518209" cy="300368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46EE55D2-0CF3-AA33-76F8-8C126C6DEC7F}"/>
                </a:ext>
              </a:extLst>
            </p:cNvPr>
            <p:cNvGrpSpPr/>
            <p:nvPr/>
          </p:nvGrpSpPr>
          <p:grpSpPr>
            <a:xfrm>
              <a:off x="6643994" y="1840851"/>
              <a:ext cx="3535042" cy="4605922"/>
              <a:chOff x="6643994" y="1840851"/>
              <a:chExt cx="3535042" cy="4605922"/>
            </a:xfrm>
          </p:grpSpPr>
          <p:pic>
            <p:nvPicPr>
              <p:cNvPr id="4" name="Picture 3" descr="A screenshot of a video game&#10;&#10;Description automatically generated">
                <a:extLst>
                  <a:ext uri="{FF2B5EF4-FFF2-40B4-BE49-F238E27FC236}">
                    <a16:creationId xmlns:a16="http://schemas.microsoft.com/office/drawing/2014/main" id="{6D8543D1-6DDE-6390-35A1-CFBB67F5E92B}"/>
                  </a:ext>
                </a:extLst>
              </p:cNvPr>
              <p:cNvPicPr>
                <a:picLocks noChangeAspect="1"/>
              </p:cNvPicPr>
              <p:nvPr/>
            </p:nvPicPr>
            <p:blipFill rotWithShape="1">
              <a:blip r:embed="rId8"/>
              <a:srcRect l="23196" t="13051" r="66256" b="30577"/>
              <a:stretch/>
            </p:blipFill>
            <p:spPr>
              <a:xfrm>
                <a:off x="6643994" y="2677788"/>
                <a:ext cx="964504" cy="3608272"/>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37B276F6-329F-EAF7-AE9C-361BB2AC2983}"/>
                  </a:ext>
                </a:extLst>
              </p:cNvPr>
              <p:cNvPicPr>
                <a:picLocks noChangeAspect="1"/>
              </p:cNvPicPr>
              <p:nvPr/>
            </p:nvPicPr>
            <p:blipFill rotWithShape="1">
              <a:blip r:embed="rId9"/>
              <a:srcRect l="35224" t="10910" r="43594" b="26924"/>
              <a:stretch/>
            </p:blipFill>
            <p:spPr>
              <a:xfrm>
                <a:off x="8008744" y="2467627"/>
                <a:ext cx="1936922" cy="3979146"/>
              </a:xfrm>
              <a:prstGeom prst="rect">
                <a:avLst/>
              </a:prstGeom>
            </p:spPr>
          </p:pic>
          <p:sp>
            <p:nvSpPr>
              <p:cNvPr id="12" name="TextBox 11">
                <a:extLst>
                  <a:ext uri="{FF2B5EF4-FFF2-40B4-BE49-F238E27FC236}">
                    <a16:creationId xmlns:a16="http://schemas.microsoft.com/office/drawing/2014/main" id="{B81803E5-E3A3-A1E9-3FD8-74FC95B16D91}"/>
                  </a:ext>
                </a:extLst>
              </p:cNvPr>
              <p:cNvSpPr txBox="1"/>
              <p:nvPr/>
            </p:nvSpPr>
            <p:spPr>
              <a:xfrm>
                <a:off x="7804991" y="1858951"/>
                <a:ext cx="1099788" cy="400110"/>
              </a:xfrm>
              <a:prstGeom prst="rect">
                <a:avLst/>
              </a:prstGeom>
              <a:noFill/>
            </p:spPr>
            <p:txBody>
              <a:bodyPr wrap="square">
                <a:spAutoFit/>
              </a:bodyPr>
              <a:lstStyle/>
              <a:p>
                <a:r>
                  <a:rPr lang="en-US" sz="2000" dirty="0"/>
                  <a:t>control</a:t>
                </a:r>
              </a:p>
            </p:txBody>
          </p:sp>
          <p:sp>
            <p:nvSpPr>
              <p:cNvPr id="13" name="TextBox 12">
                <a:extLst>
                  <a:ext uri="{FF2B5EF4-FFF2-40B4-BE49-F238E27FC236}">
                    <a16:creationId xmlns:a16="http://schemas.microsoft.com/office/drawing/2014/main" id="{4D33E755-BB87-3826-1BED-612A855F1D89}"/>
                  </a:ext>
                </a:extLst>
              </p:cNvPr>
              <p:cNvSpPr txBox="1"/>
              <p:nvPr/>
            </p:nvSpPr>
            <p:spPr>
              <a:xfrm>
                <a:off x="9079248" y="1840851"/>
                <a:ext cx="1099788" cy="400110"/>
              </a:xfrm>
              <a:prstGeom prst="rect">
                <a:avLst/>
              </a:prstGeom>
              <a:noFill/>
            </p:spPr>
            <p:txBody>
              <a:bodyPr wrap="square">
                <a:spAutoFit/>
              </a:bodyPr>
              <a:lstStyle/>
              <a:p>
                <a:r>
                  <a:rPr lang="en-US" sz="2000" dirty="0"/>
                  <a:t>polluted</a:t>
                </a:r>
              </a:p>
            </p:txBody>
          </p:sp>
        </p:grpSp>
        <p:pic>
          <p:nvPicPr>
            <p:cNvPr id="5" name="Picture 4" descr="A hand holding a small glass container with a blue foam cap&#10;&#10;Description automatically generated">
              <a:extLst>
                <a:ext uri="{FF2B5EF4-FFF2-40B4-BE49-F238E27FC236}">
                  <a16:creationId xmlns:a16="http://schemas.microsoft.com/office/drawing/2014/main" id="{D4E1FA4E-3F3A-A318-3E27-E07C461593AD}"/>
                </a:ext>
              </a:extLst>
            </p:cNvPr>
            <p:cNvPicPr>
              <a:picLocks noChangeAspect="1"/>
            </p:cNvPicPr>
            <p:nvPr/>
          </p:nvPicPr>
          <p:blipFill>
            <a:blip r:embed="rId10"/>
            <a:stretch>
              <a:fillRect/>
            </a:stretch>
          </p:blipFill>
          <p:spPr>
            <a:xfrm>
              <a:off x="10074138" y="3223486"/>
              <a:ext cx="1850570" cy="2467427"/>
            </a:xfrm>
            <a:prstGeom prst="rect">
              <a:avLst/>
            </a:prstGeom>
          </p:spPr>
        </p:pic>
      </p:grpSp>
    </p:spTree>
    <p:extLst>
      <p:ext uri="{BB962C8B-B14F-4D97-AF65-F5344CB8AC3E}">
        <p14:creationId xmlns:p14="http://schemas.microsoft.com/office/powerpoint/2010/main" val="2368555404"/>
      </p:ext>
    </p:extLst>
  </p:cSld>
  <p:clrMapOvr>
    <a:masterClrMapping/>
  </p:clrMapOvr>
  <p:timing>
    <p:tnLst>
      <p:par>
        <p:cTn id="1" dur="indefinite" restart="never" nodeType="tmRoot">
          <p:childTnLst>
            <p:video>
              <p:cMediaNode vol="80000" mute="1">
                <p:cTn id="2" fill="hold" display="0">
                  <p:stCondLst>
                    <p:cond delay="indefinite"/>
                  </p:stCondLst>
                </p:cTn>
                <p:tgtEl>
                  <p:spTgt spid="11"/>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E15EF-34F6-B51F-2199-117D5166BA9C}"/>
              </a:ext>
            </a:extLst>
          </p:cNvPr>
          <p:cNvSpPr>
            <a:spLocks noGrp="1"/>
          </p:cNvSpPr>
          <p:nvPr>
            <p:ph type="title"/>
          </p:nvPr>
        </p:nvSpPr>
        <p:spPr>
          <a:xfrm>
            <a:off x="163285" y="134938"/>
            <a:ext cx="11625943" cy="1514248"/>
          </a:xfrm>
        </p:spPr>
        <p:txBody>
          <a:bodyPr/>
          <a:lstStyle/>
          <a:p>
            <a:pPr algn="l"/>
            <a:r>
              <a:rPr lang="en-US" dirty="0"/>
              <a:t>We used a fully-crossed experimental design to test coral microbiome response to multiple stressors</a:t>
            </a:r>
          </a:p>
        </p:txBody>
      </p:sp>
      <p:pic>
        <p:nvPicPr>
          <p:cNvPr id="8" name="Picture 7" descr="A group of corals on a black background">
            <a:extLst>
              <a:ext uri="{FF2B5EF4-FFF2-40B4-BE49-F238E27FC236}">
                <a16:creationId xmlns:a16="http://schemas.microsoft.com/office/drawing/2014/main" id="{B9BE16A1-8029-BAAF-EFE1-2D78A614279C}"/>
              </a:ext>
            </a:extLst>
          </p:cNvPr>
          <p:cNvPicPr>
            <a:picLocks noChangeAspect="1"/>
          </p:cNvPicPr>
          <p:nvPr/>
        </p:nvPicPr>
        <p:blipFill rotWithShape="1">
          <a:blip r:embed="rId3"/>
          <a:srcRect l="7440" t="13359" r="77560" b="27202"/>
          <a:stretch/>
        </p:blipFill>
        <p:spPr>
          <a:xfrm>
            <a:off x="7706383" y="2642216"/>
            <a:ext cx="1371600" cy="3804557"/>
          </a:xfrm>
          <a:prstGeom prst="rect">
            <a:avLst/>
          </a:prstGeom>
        </p:spPr>
      </p:pic>
    </p:spTree>
    <p:extLst>
      <p:ext uri="{BB962C8B-B14F-4D97-AF65-F5344CB8AC3E}">
        <p14:creationId xmlns:p14="http://schemas.microsoft.com/office/powerpoint/2010/main" val="13042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0.00069 L -0.6082 0.00093 " pathEditMode="relative" rAng="0" ptsTypes="AA">
                                      <p:cBhvr>
                                        <p:cTn id="6" dur="2000" fill="hold"/>
                                        <p:tgtEl>
                                          <p:spTgt spid="8"/>
                                        </p:tgtEl>
                                        <p:attrNameLst>
                                          <p:attrName>ppt_x</p:attrName>
                                          <p:attrName>ppt_y</p:attrName>
                                        </p:attrNameLst>
                                      </p:cBhvr>
                                      <p:rCtr x="-30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E15EF-34F6-B51F-2199-117D5166BA9C}"/>
              </a:ext>
            </a:extLst>
          </p:cNvPr>
          <p:cNvSpPr>
            <a:spLocks noGrp="1"/>
          </p:cNvSpPr>
          <p:nvPr>
            <p:ph type="title"/>
          </p:nvPr>
        </p:nvSpPr>
        <p:spPr>
          <a:xfrm>
            <a:off x="163285" y="134938"/>
            <a:ext cx="11625943" cy="1514248"/>
          </a:xfrm>
        </p:spPr>
        <p:txBody>
          <a:bodyPr/>
          <a:lstStyle/>
          <a:p>
            <a:pPr algn="l"/>
            <a:r>
              <a:rPr lang="en-US" dirty="0"/>
              <a:t>We used a fully-crossed experimental design to test coral microbiome response to multiple stressors</a:t>
            </a:r>
          </a:p>
        </p:txBody>
      </p:sp>
      <p:pic>
        <p:nvPicPr>
          <p:cNvPr id="8" name="Picture 7" descr="A group of corals on a black background">
            <a:extLst>
              <a:ext uri="{FF2B5EF4-FFF2-40B4-BE49-F238E27FC236}">
                <a16:creationId xmlns:a16="http://schemas.microsoft.com/office/drawing/2014/main" id="{B9BE16A1-8029-BAAF-EFE1-2D78A614279C}"/>
              </a:ext>
            </a:extLst>
          </p:cNvPr>
          <p:cNvPicPr>
            <a:picLocks noChangeAspect="1"/>
          </p:cNvPicPr>
          <p:nvPr/>
        </p:nvPicPr>
        <p:blipFill rotWithShape="1">
          <a:blip r:embed="rId5"/>
          <a:srcRect l="7440" t="13359" r="77560" b="27202"/>
          <a:stretch/>
        </p:blipFill>
        <p:spPr>
          <a:xfrm>
            <a:off x="457201" y="2008415"/>
            <a:ext cx="1371600" cy="3804557"/>
          </a:xfrm>
          <a:prstGeom prst="rect">
            <a:avLst/>
          </a:prstGeom>
        </p:spPr>
      </p:pic>
      <p:pic>
        <p:nvPicPr>
          <p:cNvPr id="10" name="Picture 9" descr="A group of corals on a black background&#10;&#10;Description automatically generated">
            <a:extLst>
              <a:ext uri="{FF2B5EF4-FFF2-40B4-BE49-F238E27FC236}">
                <a16:creationId xmlns:a16="http://schemas.microsoft.com/office/drawing/2014/main" id="{F7CB30EE-9985-598B-C9B2-2D7F984BC624}"/>
              </a:ext>
            </a:extLst>
          </p:cNvPr>
          <p:cNvPicPr>
            <a:picLocks noChangeAspect="1"/>
          </p:cNvPicPr>
          <p:nvPr/>
        </p:nvPicPr>
        <p:blipFill rotWithShape="1">
          <a:blip r:embed="rId6"/>
          <a:srcRect l="22619" t="20153" r="66310" b="27551"/>
          <a:stretch/>
        </p:blipFill>
        <p:spPr>
          <a:xfrm>
            <a:off x="2237014" y="2465615"/>
            <a:ext cx="1012371" cy="3347357"/>
          </a:xfrm>
          <a:prstGeom prst="rect">
            <a:avLst/>
          </a:prstGeom>
        </p:spPr>
      </p:pic>
      <p:pic>
        <p:nvPicPr>
          <p:cNvPr id="11" name="PXL_20220813_015450336">
            <a:hlinkClick r:id="" action="ppaction://media"/>
            <a:extLst>
              <a:ext uri="{FF2B5EF4-FFF2-40B4-BE49-F238E27FC236}">
                <a16:creationId xmlns:a16="http://schemas.microsoft.com/office/drawing/2014/main" id="{949C4641-2DCF-92EB-DB7B-6F5F8551495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191705" y="3086101"/>
            <a:ext cx="5372302" cy="3021920"/>
          </a:xfrm>
          <a:prstGeom prst="rect">
            <a:avLst/>
          </a:prstGeom>
        </p:spPr>
      </p:pic>
    </p:spTree>
    <p:extLst>
      <p:ext uri="{BB962C8B-B14F-4D97-AF65-F5344CB8AC3E}">
        <p14:creationId xmlns:p14="http://schemas.microsoft.com/office/powerpoint/2010/main" val="219225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3C4CC1D7-A91E-4CD5-B051-0B202E09ACE0}"/>
              </a:ext>
            </a:extLst>
          </p:cNvPr>
          <p:cNvSpPr>
            <a:spLocks noGrp="1"/>
          </p:cNvSpPr>
          <p:nvPr>
            <p:ph type="title"/>
          </p:nvPr>
        </p:nvSpPr>
        <p:spPr>
          <a:xfrm>
            <a:off x="838200" y="541707"/>
            <a:ext cx="10515600" cy="567872"/>
          </a:xfrm>
        </p:spPr>
        <p:txBody>
          <a:bodyPr/>
          <a:lstStyle/>
          <a:p>
            <a:r>
              <a:rPr lang="en-US" dirty="0"/>
              <a:t>Plan For Product Launch</a:t>
            </a:r>
          </a:p>
        </p:txBody>
      </p:sp>
      <p:sp>
        <p:nvSpPr>
          <p:cNvPr id="14" name="Text Placeholder 13">
            <a:extLst>
              <a:ext uri="{FF2B5EF4-FFF2-40B4-BE49-F238E27FC236}">
                <a16:creationId xmlns:a16="http://schemas.microsoft.com/office/drawing/2014/main" id="{5C73BB6C-294B-4A13-AFEB-58CFBE6EDC0E}"/>
              </a:ext>
            </a:extLst>
          </p:cNvPr>
          <p:cNvSpPr>
            <a:spLocks noGrp="1"/>
          </p:cNvSpPr>
          <p:nvPr>
            <p:ph type="body" sz="quarter" idx="15"/>
          </p:nvPr>
        </p:nvSpPr>
        <p:spPr>
          <a:xfrm>
            <a:off x="727843" y="2434147"/>
            <a:ext cx="1826631" cy="776287"/>
          </a:xfrm>
        </p:spPr>
        <p:txBody>
          <a:bodyPr/>
          <a:lstStyle/>
          <a:p>
            <a:r>
              <a:rPr lang="en-US" dirty="0"/>
              <a:t>Planning</a:t>
            </a:r>
          </a:p>
        </p:txBody>
      </p:sp>
      <p:sp>
        <p:nvSpPr>
          <p:cNvPr id="19" name="Text Placeholder 18">
            <a:extLst>
              <a:ext uri="{FF2B5EF4-FFF2-40B4-BE49-F238E27FC236}">
                <a16:creationId xmlns:a16="http://schemas.microsoft.com/office/drawing/2014/main" id="{E6F35BA7-9C1A-47BD-9F51-FF505471E934}"/>
              </a:ext>
            </a:extLst>
          </p:cNvPr>
          <p:cNvSpPr>
            <a:spLocks noGrp="1"/>
          </p:cNvSpPr>
          <p:nvPr>
            <p:ph type="body" sz="quarter" idx="20"/>
          </p:nvPr>
        </p:nvSpPr>
        <p:spPr>
          <a:xfrm>
            <a:off x="735038" y="3210434"/>
            <a:ext cx="1826631" cy="1527689"/>
          </a:xfrm>
        </p:spPr>
        <p:txBody>
          <a:bodyPr/>
          <a:lstStyle/>
          <a:p>
            <a:r>
              <a:rPr lang="en-US" dirty="0"/>
              <a:t>Synergize scalable </a:t>
            </a:r>
          </a:p>
          <a:p>
            <a:r>
              <a:rPr lang="en-US" dirty="0"/>
              <a:t>e-commerce</a:t>
            </a:r>
          </a:p>
        </p:txBody>
      </p:sp>
      <p:sp>
        <p:nvSpPr>
          <p:cNvPr id="65" name="Text Placeholder 64">
            <a:extLst>
              <a:ext uri="{FF2B5EF4-FFF2-40B4-BE49-F238E27FC236}">
                <a16:creationId xmlns:a16="http://schemas.microsoft.com/office/drawing/2014/main" id="{56983C54-58DE-4EC6-A4F8-CC5E0956C55F}"/>
              </a:ext>
            </a:extLst>
          </p:cNvPr>
          <p:cNvSpPr>
            <a:spLocks noGrp="1"/>
          </p:cNvSpPr>
          <p:nvPr>
            <p:ph type="body" sz="quarter" idx="21"/>
          </p:nvPr>
        </p:nvSpPr>
        <p:spPr>
          <a:xfrm>
            <a:off x="2952111" y="2443870"/>
            <a:ext cx="1826631" cy="776287"/>
          </a:xfrm>
        </p:spPr>
        <p:txBody>
          <a:bodyPr/>
          <a:lstStyle/>
          <a:p>
            <a:r>
              <a:rPr lang="en-US" dirty="0"/>
              <a:t>Marketing</a:t>
            </a:r>
          </a:p>
        </p:txBody>
      </p:sp>
      <p:sp>
        <p:nvSpPr>
          <p:cNvPr id="66" name="Text Placeholder 65">
            <a:extLst>
              <a:ext uri="{FF2B5EF4-FFF2-40B4-BE49-F238E27FC236}">
                <a16:creationId xmlns:a16="http://schemas.microsoft.com/office/drawing/2014/main" id="{69FD5778-FBC3-4719-B73E-FDA8CD3E6F78}"/>
              </a:ext>
            </a:extLst>
          </p:cNvPr>
          <p:cNvSpPr>
            <a:spLocks noGrp="1"/>
          </p:cNvSpPr>
          <p:nvPr>
            <p:ph type="body" sz="quarter" idx="22"/>
          </p:nvPr>
        </p:nvSpPr>
        <p:spPr>
          <a:xfrm>
            <a:off x="2952111" y="3276772"/>
            <a:ext cx="1826631" cy="1527689"/>
          </a:xfrm>
        </p:spPr>
        <p:txBody>
          <a:bodyPr/>
          <a:lstStyle/>
          <a:p>
            <a:r>
              <a:rPr lang="en-US" dirty="0"/>
              <a:t>Disseminate standardized metrics</a:t>
            </a:r>
          </a:p>
        </p:txBody>
      </p:sp>
      <p:sp>
        <p:nvSpPr>
          <p:cNvPr id="67" name="Text Placeholder 66">
            <a:extLst>
              <a:ext uri="{FF2B5EF4-FFF2-40B4-BE49-F238E27FC236}">
                <a16:creationId xmlns:a16="http://schemas.microsoft.com/office/drawing/2014/main" id="{D1B4E94F-ED75-4961-8559-62760ECE77C3}"/>
              </a:ext>
            </a:extLst>
          </p:cNvPr>
          <p:cNvSpPr>
            <a:spLocks noGrp="1"/>
          </p:cNvSpPr>
          <p:nvPr>
            <p:ph type="body" sz="quarter" idx="23"/>
          </p:nvPr>
        </p:nvSpPr>
        <p:spPr>
          <a:xfrm>
            <a:off x="5182684" y="2434147"/>
            <a:ext cx="1826631" cy="776287"/>
          </a:xfrm>
        </p:spPr>
        <p:txBody>
          <a:bodyPr/>
          <a:lstStyle/>
          <a:p>
            <a:r>
              <a:rPr lang="en-US" dirty="0"/>
              <a:t>Design</a:t>
            </a:r>
          </a:p>
        </p:txBody>
      </p:sp>
      <p:sp>
        <p:nvSpPr>
          <p:cNvPr id="68" name="Text Placeholder 67">
            <a:extLst>
              <a:ext uri="{FF2B5EF4-FFF2-40B4-BE49-F238E27FC236}">
                <a16:creationId xmlns:a16="http://schemas.microsoft.com/office/drawing/2014/main" id="{E5506267-2D48-49F5-A83E-BDD4CEDE678B}"/>
              </a:ext>
            </a:extLst>
          </p:cNvPr>
          <p:cNvSpPr>
            <a:spLocks noGrp="1"/>
          </p:cNvSpPr>
          <p:nvPr>
            <p:ph type="body" sz="quarter" idx="24"/>
          </p:nvPr>
        </p:nvSpPr>
        <p:spPr>
          <a:xfrm>
            <a:off x="5182684" y="3267049"/>
            <a:ext cx="1826631" cy="1527689"/>
          </a:xfrm>
        </p:spPr>
        <p:txBody>
          <a:bodyPr/>
          <a:lstStyle/>
          <a:p>
            <a:r>
              <a:rPr lang="en-US" dirty="0"/>
              <a:t>Coordinate </a:t>
            </a:r>
          </a:p>
          <a:p>
            <a:r>
              <a:rPr lang="en-US" dirty="0"/>
              <a:t>e-business applications</a:t>
            </a:r>
          </a:p>
        </p:txBody>
      </p:sp>
      <p:sp>
        <p:nvSpPr>
          <p:cNvPr id="69" name="Text Placeholder 68">
            <a:extLst>
              <a:ext uri="{FF2B5EF4-FFF2-40B4-BE49-F238E27FC236}">
                <a16:creationId xmlns:a16="http://schemas.microsoft.com/office/drawing/2014/main" id="{C3FBF82F-DBD2-47F5-B554-7A0405FCE74C}"/>
              </a:ext>
            </a:extLst>
          </p:cNvPr>
          <p:cNvSpPr>
            <a:spLocks noGrp="1"/>
          </p:cNvSpPr>
          <p:nvPr>
            <p:ph type="body" sz="quarter" idx="25"/>
          </p:nvPr>
        </p:nvSpPr>
        <p:spPr>
          <a:xfrm>
            <a:off x="7413259" y="2443870"/>
            <a:ext cx="1826631" cy="776287"/>
          </a:xfrm>
        </p:spPr>
        <p:txBody>
          <a:bodyPr/>
          <a:lstStyle/>
          <a:p>
            <a:r>
              <a:rPr lang="en-US" dirty="0"/>
              <a:t>Strategy</a:t>
            </a:r>
          </a:p>
        </p:txBody>
      </p:sp>
      <p:sp>
        <p:nvSpPr>
          <p:cNvPr id="70" name="Text Placeholder 69">
            <a:extLst>
              <a:ext uri="{FF2B5EF4-FFF2-40B4-BE49-F238E27FC236}">
                <a16:creationId xmlns:a16="http://schemas.microsoft.com/office/drawing/2014/main" id="{1B675A47-B6F8-4C4D-94F4-A52389C3C52D}"/>
              </a:ext>
            </a:extLst>
          </p:cNvPr>
          <p:cNvSpPr>
            <a:spLocks noGrp="1"/>
          </p:cNvSpPr>
          <p:nvPr>
            <p:ph type="body" sz="quarter" idx="26"/>
          </p:nvPr>
        </p:nvSpPr>
        <p:spPr>
          <a:xfrm>
            <a:off x="7413259" y="3276772"/>
            <a:ext cx="1826631" cy="1527689"/>
          </a:xfrm>
        </p:spPr>
        <p:txBody>
          <a:bodyPr/>
          <a:lstStyle/>
          <a:p>
            <a:r>
              <a:rPr lang="en-US" dirty="0"/>
              <a:t>Foster holistically superior methodologies</a:t>
            </a:r>
          </a:p>
        </p:txBody>
      </p:sp>
      <p:sp>
        <p:nvSpPr>
          <p:cNvPr id="71" name="Text Placeholder 70">
            <a:extLst>
              <a:ext uri="{FF2B5EF4-FFF2-40B4-BE49-F238E27FC236}">
                <a16:creationId xmlns:a16="http://schemas.microsoft.com/office/drawing/2014/main" id="{563DF0AC-EC94-4ECF-849C-EC09FF7F46B5}"/>
              </a:ext>
            </a:extLst>
          </p:cNvPr>
          <p:cNvSpPr>
            <a:spLocks noGrp="1"/>
          </p:cNvSpPr>
          <p:nvPr>
            <p:ph type="body" sz="quarter" idx="27"/>
          </p:nvPr>
        </p:nvSpPr>
        <p:spPr>
          <a:xfrm>
            <a:off x="9630331" y="2434147"/>
            <a:ext cx="1826631" cy="776287"/>
          </a:xfrm>
        </p:spPr>
        <p:txBody>
          <a:bodyPr/>
          <a:lstStyle/>
          <a:p>
            <a:r>
              <a:rPr lang="en-US" dirty="0"/>
              <a:t>Launch</a:t>
            </a:r>
          </a:p>
        </p:txBody>
      </p:sp>
      <p:sp>
        <p:nvSpPr>
          <p:cNvPr id="72" name="Text Placeholder 71">
            <a:extLst>
              <a:ext uri="{FF2B5EF4-FFF2-40B4-BE49-F238E27FC236}">
                <a16:creationId xmlns:a16="http://schemas.microsoft.com/office/drawing/2014/main" id="{8A6E6F45-E685-4E7B-B715-B80B70922716}"/>
              </a:ext>
            </a:extLst>
          </p:cNvPr>
          <p:cNvSpPr>
            <a:spLocks noGrp="1"/>
          </p:cNvSpPr>
          <p:nvPr>
            <p:ph type="body" sz="quarter" idx="28"/>
          </p:nvPr>
        </p:nvSpPr>
        <p:spPr>
          <a:xfrm>
            <a:off x="9630331" y="3267049"/>
            <a:ext cx="1826631" cy="1527689"/>
          </a:xfrm>
        </p:spPr>
        <p:txBody>
          <a:bodyPr/>
          <a:lstStyle/>
          <a:p>
            <a:r>
              <a:rPr lang="en-US" dirty="0"/>
              <a:t>Deploy strategic networks with compelling </a:t>
            </a:r>
          </a:p>
          <a:p>
            <a:r>
              <a:rPr lang="en-US" dirty="0"/>
              <a:t>e-business needs</a:t>
            </a:r>
          </a:p>
        </p:txBody>
      </p:sp>
      <p:sp>
        <p:nvSpPr>
          <p:cNvPr id="2" name="Date Placeholder 1">
            <a:extLst>
              <a:ext uri="{FF2B5EF4-FFF2-40B4-BE49-F238E27FC236}">
                <a16:creationId xmlns:a16="http://schemas.microsoft.com/office/drawing/2014/main" id="{F35F8F81-4111-45BC-A8DD-09578AD09EFE}"/>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FCEF50C5-235C-4A73-924A-E2EC97F7189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3D139B0-AFDC-487D-BA64-66803D0D692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18</a:t>
            </a:fld>
            <a:endParaRPr lang="en-US" dirty="0"/>
          </a:p>
        </p:txBody>
      </p:sp>
    </p:spTree>
    <p:extLst>
      <p:ext uri="{BB962C8B-B14F-4D97-AF65-F5344CB8AC3E}">
        <p14:creationId xmlns:p14="http://schemas.microsoft.com/office/powerpoint/2010/main" val="108001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screenshot of a computer">
            <a:extLst>
              <a:ext uri="{FF2B5EF4-FFF2-40B4-BE49-F238E27FC236}">
                <a16:creationId xmlns:a16="http://schemas.microsoft.com/office/drawing/2014/main" id="{0A440659-AD40-49B8-9960-36837E1D9092}"/>
              </a:ext>
            </a:extLst>
          </p:cNvPr>
          <p:cNvPicPr>
            <a:picLocks noChangeAspect="1"/>
          </p:cNvPicPr>
          <p:nvPr/>
        </p:nvPicPr>
        <p:blipFill>
          <a:blip r:embed="rId2"/>
          <a:stretch>
            <a:fillRect/>
          </a:stretch>
        </p:blipFill>
        <p:spPr>
          <a:xfrm>
            <a:off x="3738364" y="1377685"/>
            <a:ext cx="9744476" cy="5480315"/>
          </a:xfrm>
          <a:prstGeom prst="rect">
            <a:avLst/>
          </a:prstGeom>
        </p:spPr>
      </p:pic>
    </p:spTree>
    <p:extLst>
      <p:ext uri="{BB962C8B-B14F-4D97-AF65-F5344CB8AC3E}">
        <p14:creationId xmlns:p14="http://schemas.microsoft.com/office/powerpoint/2010/main" val="1941567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lose up of a coral">
            <a:extLst>
              <a:ext uri="{FF2B5EF4-FFF2-40B4-BE49-F238E27FC236}">
                <a16:creationId xmlns:a16="http://schemas.microsoft.com/office/drawing/2014/main" id="{A4377060-6393-582B-3A53-B8F84CA8D1BB}"/>
              </a:ext>
            </a:extLst>
          </p:cNvPr>
          <p:cNvPicPr>
            <a:picLocks noChangeAspect="1"/>
          </p:cNvPicPr>
          <p:nvPr/>
        </p:nvPicPr>
        <p:blipFill rotWithShape="1">
          <a:blip r:embed="rId3"/>
          <a:srcRect t="19743" b="5258"/>
          <a:stretch/>
        </p:blipFill>
        <p:spPr>
          <a:xfrm>
            <a:off x="20" y="10"/>
            <a:ext cx="12191980" cy="6857990"/>
          </a:xfrm>
          <a:prstGeom prst="rect">
            <a:avLst/>
          </a:prstGeom>
          <a:noFill/>
        </p:spPr>
      </p:pic>
      <p:sp>
        <p:nvSpPr>
          <p:cNvPr id="4" name="Slide Number Placeholder 3" hidden="1">
            <a:extLst>
              <a:ext uri="{FF2B5EF4-FFF2-40B4-BE49-F238E27FC236}">
                <a16:creationId xmlns:a16="http://schemas.microsoft.com/office/drawing/2014/main" id="{C5FE626F-057D-4E99-A748-F977659F21EC}"/>
              </a:ext>
            </a:extLst>
          </p:cNvPr>
          <p:cNvSpPr>
            <a:spLocks noGrp="1"/>
          </p:cNvSpPr>
          <p:nvPr>
            <p:ph type="sldNum" sz="quarter" idx="4294967295"/>
          </p:nvPr>
        </p:nvSpPr>
        <p:spPr>
          <a:xfrm>
            <a:off x="8610600" y="6356350"/>
            <a:ext cx="2743200" cy="365125"/>
          </a:xfrm>
        </p:spPr>
        <p:txBody>
          <a:bodyPr/>
          <a:lstStyle/>
          <a:p>
            <a:pPr>
              <a:spcAft>
                <a:spcPts val="600"/>
              </a:spcAft>
            </a:pPr>
            <a:fld id="{F91729D4-A164-47A3-830D-E792BCE699E4}" type="slidenum">
              <a:rPr lang="en-US" smtClean="0"/>
              <a:pPr>
                <a:spcAft>
                  <a:spcPts val="600"/>
                </a:spcAft>
              </a:pPr>
              <a:t>2</a:t>
            </a:fld>
            <a:endParaRPr lang="en-US"/>
          </a:p>
        </p:txBody>
      </p:sp>
    </p:spTree>
    <p:extLst>
      <p:ext uri="{BB962C8B-B14F-4D97-AF65-F5344CB8AC3E}">
        <p14:creationId xmlns:p14="http://schemas.microsoft.com/office/powerpoint/2010/main" val="2060042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Title 528">
            <a:extLst>
              <a:ext uri="{FF2B5EF4-FFF2-40B4-BE49-F238E27FC236}">
                <a16:creationId xmlns:a16="http://schemas.microsoft.com/office/drawing/2014/main" id="{F243647E-1730-42D2-A06F-C333D0FFA239}"/>
              </a:ext>
            </a:extLst>
          </p:cNvPr>
          <p:cNvSpPr>
            <a:spLocks noGrp="1"/>
          </p:cNvSpPr>
          <p:nvPr>
            <p:ph type="title"/>
          </p:nvPr>
        </p:nvSpPr>
        <p:spPr>
          <a:xfrm>
            <a:off x="0" y="178997"/>
            <a:ext cx="6701397" cy="719074"/>
          </a:xfrm>
        </p:spPr>
        <p:txBody>
          <a:bodyPr/>
          <a:lstStyle/>
          <a:p>
            <a:r>
              <a:rPr lang="en-US" dirty="0"/>
              <a:t>Our Team </a:t>
            </a:r>
          </a:p>
        </p:txBody>
      </p:sp>
    </p:spTree>
    <p:extLst>
      <p:ext uri="{BB962C8B-B14F-4D97-AF65-F5344CB8AC3E}">
        <p14:creationId xmlns:p14="http://schemas.microsoft.com/office/powerpoint/2010/main" val="120385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00326D99-DAD3-4FED-A95F-BFF05E5EF0AC}"/>
              </a:ext>
            </a:extLst>
          </p:cNvPr>
          <p:cNvSpPr>
            <a:spLocks noGrp="1"/>
          </p:cNvSpPr>
          <p:nvPr>
            <p:ph type="title"/>
          </p:nvPr>
        </p:nvSpPr>
        <p:spPr>
          <a:xfrm>
            <a:off x="838200" y="498928"/>
            <a:ext cx="10515600" cy="565435"/>
          </a:xfrm>
        </p:spPr>
        <p:txBody>
          <a:bodyPr/>
          <a:lstStyle/>
          <a:p>
            <a:r>
              <a:rPr lang="en-US" dirty="0"/>
              <a:t>Timeline</a:t>
            </a:r>
          </a:p>
        </p:txBody>
      </p:sp>
      <p:sp>
        <p:nvSpPr>
          <p:cNvPr id="11" name="Text Placeholder 10">
            <a:extLst>
              <a:ext uri="{FF2B5EF4-FFF2-40B4-BE49-F238E27FC236}">
                <a16:creationId xmlns:a16="http://schemas.microsoft.com/office/drawing/2014/main" id="{BE2DDC6E-D6E2-48CA-B1EF-8C51295473D4}"/>
              </a:ext>
            </a:extLst>
          </p:cNvPr>
          <p:cNvSpPr>
            <a:spLocks noGrp="1"/>
          </p:cNvSpPr>
          <p:nvPr>
            <p:ph type="body" sz="quarter" idx="15"/>
          </p:nvPr>
        </p:nvSpPr>
        <p:spPr>
          <a:xfrm>
            <a:off x="465172" y="1627860"/>
            <a:ext cx="2251564" cy="498496"/>
          </a:xfrm>
        </p:spPr>
        <p:txBody>
          <a:bodyPr/>
          <a:lstStyle/>
          <a:p>
            <a:r>
              <a:rPr lang="en-US" dirty="0"/>
              <a:t>AUG 2022</a:t>
            </a:r>
          </a:p>
        </p:txBody>
      </p:sp>
      <p:sp>
        <p:nvSpPr>
          <p:cNvPr id="12" name="Text Placeholder 11">
            <a:extLst>
              <a:ext uri="{FF2B5EF4-FFF2-40B4-BE49-F238E27FC236}">
                <a16:creationId xmlns:a16="http://schemas.microsoft.com/office/drawing/2014/main" id="{302ECB06-815A-4232-9EEF-1CE3EAD4C0F2}"/>
              </a:ext>
            </a:extLst>
          </p:cNvPr>
          <p:cNvSpPr>
            <a:spLocks noGrp="1"/>
          </p:cNvSpPr>
          <p:nvPr>
            <p:ph type="body" sz="quarter" idx="20"/>
          </p:nvPr>
        </p:nvSpPr>
        <p:spPr>
          <a:xfrm>
            <a:off x="465172" y="2135346"/>
            <a:ext cx="2251564" cy="812407"/>
          </a:xfrm>
        </p:spPr>
        <p:txBody>
          <a:bodyPr/>
          <a:lstStyle/>
          <a:p>
            <a:r>
              <a:rPr lang="en-US" dirty="0"/>
              <a:t>Synergize scalable</a:t>
            </a:r>
          </a:p>
          <a:p>
            <a:r>
              <a:rPr lang="en-US" dirty="0"/>
              <a:t>e-commerce</a:t>
            </a:r>
          </a:p>
        </p:txBody>
      </p:sp>
      <p:sp>
        <p:nvSpPr>
          <p:cNvPr id="31" name="Text Placeholder 30">
            <a:extLst>
              <a:ext uri="{FF2B5EF4-FFF2-40B4-BE49-F238E27FC236}">
                <a16:creationId xmlns:a16="http://schemas.microsoft.com/office/drawing/2014/main" id="{D6A052F4-BE1D-4BBE-A5E4-53A6742C7093}"/>
              </a:ext>
            </a:extLst>
          </p:cNvPr>
          <p:cNvSpPr>
            <a:spLocks noGrp="1"/>
          </p:cNvSpPr>
          <p:nvPr>
            <p:ph type="body" sz="quarter" idx="21"/>
          </p:nvPr>
        </p:nvSpPr>
        <p:spPr>
          <a:xfrm>
            <a:off x="4970216" y="1637385"/>
            <a:ext cx="2251564" cy="498496"/>
          </a:xfrm>
        </p:spPr>
        <p:txBody>
          <a:bodyPr/>
          <a:lstStyle/>
          <a:p>
            <a:r>
              <a:rPr lang="en-US" dirty="0"/>
              <a:t>Jan 20xx</a:t>
            </a:r>
          </a:p>
        </p:txBody>
      </p:sp>
      <p:sp>
        <p:nvSpPr>
          <p:cNvPr id="49" name="Text Placeholder 48">
            <a:extLst>
              <a:ext uri="{FF2B5EF4-FFF2-40B4-BE49-F238E27FC236}">
                <a16:creationId xmlns:a16="http://schemas.microsoft.com/office/drawing/2014/main" id="{743F630F-37B8-4375-B8FE-CBB4D55AB118}"/>
              </a:ext>
            </a:extLst>
          </p:cNvPr>
          <p:cNvSpPr>
            <a:spLocks noGrp="1"/>
          </p:cNvSpPr>
          <p:nvPr>
            <p:ph type="body" sz="quarter" idx="22"/>
          </p:nvPr>
        </p:nvSpPr>
        <p:spPr>
          <a:xfrm>
            <a:off x="4970216" y="2144871"/>
            <a:ext cx="2251564" cy="812407"/>
          </a:xfrm>
        </p:spPr>
        <p:txBody>
          <a:bodyPr/>
          <a:lstStyle/>
          <a:p>
            <a:r>
              <a:rPr lang="en-US" dirty="0"/>
              <a:t>Coordinate e-business applications</a:t>
            </a:r>
          </a:p>
        </p:txBody>
      </p:sp>
      <p:sp>
        <p:nvSpPr>
          <p:cNvPr id="33" name="Text Placeholder 32">
            <a:extLst>
              <a:ext uri="{FF2B5EF4-FFF2-40B4-BE49-F238E27FC236}">
                <a16:creationId xmlns:a16="http://schemas.microsoft.com/office/drawing/2014/main" id="{E4CB779B-590A-4742-8EDD-C90A8A6EAAB2}"/>
              </a:ext>
            </a:extLst>
          </p:cNvPr>
          <p:cNvSpPr>
            <a:spLocks noGrp="1"/>
          </p:cNvSpPr>
          <p:nvPr>
            <p:ph type="body" sz="quarter" idx="23"/>
          </p:nvPr>
        </p:nvSpPr>
        <p:spPr>
          <a:xfrm>
            <a:off x="9473340" y="1637385"/>
            <a:ext cx="2251564" cy="498496"/>
          </a:xfrm>
        </p:spPr>
        <p:txBody>
          <a:bodyPr/>
          <a:lstStyle/>
          <a:p>
            <a:r>
              <a:rPr lang="en-US" dirty="0"/>
              <a:t>May 20xx</a:t>
            </a:r>
          </a:p>
        </p:txBody>
      </p:sp>
      <p:sp>
        <p:nvSpPr>
          <p:cNvPr id="50" name="Text Placeholder 49">
            <a:extLst>
              <a:ext uri="{FF2B5EF4-FFF2-40B4-BE49-F238E27FC236}">
                <a16:creationId xmlns:a16="http://schemas.microsoft.com/office/drawing/2014/main" id="{35686093-13FE-4C01-A6E7-60867A827E7B}"/>
              </a:ext>
            </a:extLst>
          </p:cNvPr>
          <p:cNvSpPr>
            <a:spLocks noGrp="1"/>
          </p:cNvSpPr>
          <p:nvPr>
            <p:ph type="body" sz="quarter" idx="24"/>
          </p:nvPr>
        </p:nvSpPr>
        <p:spPr>
          <a:xfrm>
            <a:off x="9473340" y="2144871"/>
            <a:ext cx="2251564" cy="812407"/>
          </a:xfrm>
        </p:spPr>
        <p:txBody>
          <a:bodyPr/>
          <a:lstStyle/>
          <a:p>
            <a:r>
              <a:rPr lang="en-US" dirty="0"/>
              <a:t>Deploy strategic networks with compelling e-business needs</a:t>
            </a:r>
          </a:p>
        </p:txBody>
      </p:sp>
      <p:sp>
        <p:nvSpPr>
          <p:cNvPr id="35" name="Text Placeholder 34">
            <a:extLst>
              <a:ext uri="{FF2B5EF4-FFF2-40B4-BE49-F238E27FC236}">
                <a16:creationId xmlns:a16="http://schemas.microsoft.com/office/drawing/2014/main" id="{E06F30E7-03A1-4D44-9BA2-623641E2224B}"/>
              </a:ext>
            </a:extLst>
          </p:cNvPr>
          <p:cNvSpPr>
            <a:spLocks noGrp="1"/>
          </p:cNvSpPr>
          <p:nvPr>
            <p:ph type="body" sz="quarter" idx="25"/>
          </p:nvPr>
        </p:nvSpPr>
        <p:spPr>
          <a:xfrm>
            <a:off x="2716736" y="4400252"/>
            <a:ext cx="2251562" cy="498496"/>
          </a:xfrm>
        </p:spPr>
        <p:txBody>
          <a:bodyPr/>
          <a:lstStyle/>
          <a:p>
            <a:r>
              <a:rPr lang="en-US" dirty="0"/>
              <a:t>Nov 20xx</a:t>
            </a:r>
          </a:p>
        </p:txBody>
      </p:sp>
      <p:sp>
        <p:nvSpPr>
          <p:cNvPr id="51" name="Text Placeholder 50">
            <a:extLst>
              <a:ext uri="{FF2B5EF4-FFF2-40B4-BE49-F238E27FC236}">
                <a16:creationId xmlns:a16="http://schemas.microsoft.com/office/drawing/2014/main" id="{C48F1B39-48E7-4559-9D08-B8E2C5824A28}"/>
              </a:ext>
            </a:extLst>
          </p:cNvPr>
          <p:cNvSpPr>
            <a:spLocks noGrp="1"/>
          </p:cNvSpPr>
          <p:nvPr>
            <p:ph type="body" sz="quarter" idx="26"/>
          </p:nvPr>
        </p:nvSpPr>
        <p:spPr>
          <a:xfrm>
            <a:off x="2716736" y="4917263"/>
            <a:ext cx="2251562" cy="795563"/>
          </a:xfrm>
        </p:spPr>
        <p:txBody>
          <a:bodyPr/>
          <a:lstStyle/>
          <a:p>
            <a:r>
              <a:rPr lang="en-US" dirty="0"/>
              <a:t>Disseminate standardized metrics</a:t>
            </a:r>
          </a:p>
        </p:txBody>
      </p:sp>
      <p:sp>
        <p:nvSpPr>
          <p:cNvPr id="37" name="Text Placeholder 36">
            <a:extLst>
              <a:ext uri="{FF2B5EF4-FFF2-40B4-BE49-F238E27FC236}">
                <a16:creationId xmlns:a16="http://schemas.microsoft.com/office/drawing/2014/main" id="{66CE0DB3-8A0B-4B77-9619-D0B01BF4275A}"/>
              </a:ext>
            </a:extLst>
          </p:cNvPr>
          <p:cNvSpPr>
            <a:spLocks noGrp="1"/>
          </p:cNvSpPr>
          <p:nvPr>
            <p:ph type="body" sz="quarter" idx="27"/>
          </p:nvPr>
        </p:nvSpPr>
        <p:spPr>
          <a:xfrm>
            <a:off x="7221784" y="4400252"/>
            <a:ext cx="2251562" cy="498496"/>
          </a:xfrm>
        </p:spPr>
        <p:txBody>
          <a:bodyPr/>
          <a:lstStyle/>
          <a:p>
            <a:r>
              <a:rPr lang="en-US" dirty="0"/>
              <a:t>Mar 20xx</a:t>
            </a:r>
          </a:p>
        </p:txBody>
      </p:sp>
      <p:sp>
        <p:nvSpPr>
          <p:cNvPr id="52" name="Text Placeholder 51">
            <a:extLst>
              <a:ext uri="{FF2B5EF4-FFF2-40B4-BE49-F238E27FC236}">
                <a16:creationId xmlns:a16="http://schemas.microsoft.com/office/drawing/2014/main" id="{8321A23A-96BE-4EB4-ACB2-2C2A31CF5832}"/>
              </a:ext>
            </a:extLst>
          </p:cNvPr>
          <p:cNvSpPr>
            <a:spLocks noGrp="1"/>
          </p:cNvSpPr>
          <p:nvPr>
            <p:ph type="body" sz="quarter" idx="28"/>
          </p:nvPr>
        </p:nvSpPr>
        <p:spPr>
          <a:xfrm>
            <a:off x="7221784" y="4917263"/>
            <a:ext cx="2251562" cy="795563"/>
          </a:xfrm>
        </p:spPr>
        <p:txBody>
          <a:bodyPr/>
          <a:lstStyle/>
          <a:p>
            <a:r>
              <a:rPr lang="en-US" dirty="0"/>
              <a:t>Foster holistically superior methodologies</a:t>
            </a:r>
          </a:p>
        </p:txBody>
      </p:sp>
      <p:sp>
        <p:nvSpPr>
          <p:cNvPr id="2" name="Date Placeholder 1">
            <a:extLst>
              <a:ext uri="{FF2B5EF4-FFF2-40B4-BE49-F238E27FC236}">
                <a16:creationId xmlns:a16="http://schemas.microsoft.com/office/drawing/2014/main" id="{33900537-0455-4BF0-B20B-2D2769787EF4}"/>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AC44DC35-1079-40D1-BB61-0F487F47275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8CC0C219-5E3C-4FAD-A11D-99A21AAAB90C}"/>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21</a:t>
            </a:fld>
            <a:endParaRPr lang="en-US" dirty="0"/>
          </a:p>
        </p:txBody>
      </p:sp>
    </p:spTree>
    <p:extLst>
      <p:ext uri="{BB962C8B-B14F-4D97-AF65-F5344CB8AC3E}">
        <p14:creationId xmlns:p14="http://schemas.microsoft.com/office/powerpoint/2010/main" val="168335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dirty="0"/>
              <a:t>Areas of Focus</a:t>
            </a:r>
          </a:p>
        </p:txBody>
      </p:sp>
      <p:sp>
        <p:nvSpPr>
          <p:cNvPr id="5" name="Text Placeholder 4">
            <a:extLst>
              <a:ext uri="{FF2B5EF4-FFF2-40B4-BE49-F238E27FC236}">
                <a16:creationId xmlns:a16="http://schemas.microsoft.com/office/drawing/2014/main" id="{01AFBEB7-A9AF-468F-820B-D9077A7D0BA1}"/>
              </a:ext>
            </a:extLst>
          </p:cNvPr>
          <p:cNvSpPr>
            <a:spLocks noGrp="1"/>
          </p:cNvSpPr>
          <p:nvPr>
            <p:ph type="body" sz="quarter" idx="13"/>
          </p:nvPr>
        </p:nvSpPr>
        <p:spPr>
          <a:xfrm>
            <a:off x="1277759" y="2063838"/>
            <a:ext cx="4626764" cy="422365"/>
          </a:xfrm>
        </p:spPr>
        <p:txBody>
          <a:bodyPr>
            <a:normAutofit/>
          </a:bodyPr>
          <a:lstStyle/>
          <a:p>
            <a:r>
              <a:rPr lang="en-US" dirty="0"/>
              <a:t>B2B market scenarios​</a:t>
            </a:r>
          </a:p>
        </p:txBody>
      </p:sp>
      <p:sp>
        <p:nvSpPr>
          <p:cNvPr id="24" name="Text Placeholder 23">
            <a:extLst>
              <a:ext uri="{FF2B5EF4-FFF2-40B4-BE49-F238E27FC236}">
                <a16:creationId xmlns:a16="http://schemas.microsoft.com/office/drawing/2014/main" id="{B127C79B-F024-434C-825D-15CEE80923F4}"/>
              </a:ext>
            </a:extLst>
          </p:cNvPr>
          <p:cNvSpPr>
            <a:spLocks noGrp="1"/>
          </p:cNvSpPr>
          <p:nvPr>
            <p:ph type="body" sz="quarter" idx="16"/>
          </p:nvPr>
        </p:nvSpPr>
        <p:spPr>
          <a:xfrm>
            <a:off x="1277551" y="2486203"/>
            <a:ext cx="4626293" cy="3325723"/>
          </a:xfrm>
        </p:spPr>
        <p:txBody>
          <a:bodyPr/>
          <a:lstStyle/>
          <a:p>
            <a:r>
              <a:rPr lang="en-US" dirty="0"/>
              <a:t>Develop winning strategies to keep ahead of the competition​</a:t>
            </a:r>
          </a:p>
          <a:p>
            <a:r>
              <a:rPr lang="en-US" dirty="0"/>
              <a:t>Capitalize on low hanging fruit to identify a ballpark value​</a:t>
            </a:r>
          </a:p>
          <a:p>
            <a:r>
              <a:rPr lang="en-US" dirty="0"/>
              <a:t>Visualize customer directed convergence​</a:t>
            </a:r>
          </a:p>
        </p:txBody>
      </p:sp>
      <p:sp>
        <p:nvSpPr>
          <p:cNvPr id="23" name="Text Placeholder 22">
            <a:extLst>
              <a:ext uri="{FF2B5EF4-FFF2-40B4-BE49-F238E27FC236}">
                <a16:creationId xmlns:a16="http://schemas.microsoft.com/office/drawing/2014/main" id="{0E769AD8-E32B-4302-A770-0424AC0A2A3A}"/>
              </a:ext>
            </a:extLst>
          </p:cNvPr>
          <p:cNvSpPr>
            <a:spLocks noGrp="1"/>
          </p:cNvSpPr>
          <p:nvPr>
            <p:ph type="body" sz="quarter" idx="15"/>
          </p:nvPr>
        </p:nvSpPr>
        <p:spPr>
          <a:xfrm>
            <a:off x="6351708" y="2063837"/>
            <a:ext cx="4626763" cy="422365"/>
          </a:xfrm>
        </p:spPr>
        <p:txBody>
          <a:bodyPr>
            <a:normAutofit/>
          </a:bodyPr>
          <a:lstStyle/>
          <a:p>
            <a:r>
              <a:rPr lang="en-US"/>
              <a:t>Cloud-based </a:t>
            </a:r>
            <a:r>
              <a:rPr lang="en-US" dirty="0"/>
              <a:t>opportunities​</a:t>
            </a:r>
          </a:p>
        </p:txBody>
      </p:sp>
      <p:sp>
        <p:nvSpPr>
          <p:cNvPr id="25" name="Text Placeholder 24">
            <a:extLst>
              <a:ext uri="{FF2B5EF4-FFF2-40B4-BE49-F238E27FC236}">
                <a16:creationId xmlns:a16="http://schemas.microsoft.com/office/drawing/2014/main" id="{1F231637-753A-4454-98CA-FD968C0D940C}"/>
              </a:ext>
            </a:extLst>
          </p:cNvPr>
          <p:cNvSpPr>
            <a:spLocks noGrp="1"/>
          </p:cNvSpPr>
          <p:nvPr>
            <p:ph type="body" sz="quarter" idx="17"/>
          </p:nvPr>
        </p:nvSpPr>
        <p:spPr>
          <a:xfrm>
            <a:off x="6352188" y="2486202"/>
            <a:ext cx="4626293" cy="3325723"/>
          </a:xfrm>
        </p:spPr>
        <p:txBody>
          <a:bodyPr/>
          <a:lstStyle/>
          <a:p>
            <a:r>
              <a:rPr lang="en-US" dirty="0"/>
              <a:t>Iterative approaches to corporate strategy​</a:t>
            </a:r>
          </a:p>
          <a:p>
            <a:r>
              <a:rPr lang="en-US" dirty="0"/>
              <a:t>Establish a management framework from the inside​</a:t>
            </a:r>
          </a:p>
        </p:txBody>
      </p:sp>
      <p:sp>
        <p:nvSpPr>
          <p:cNvPr id="2" name="Date Placeholder 1">
            <a:extLst>
              <a:ext uri="{FF2B5EF4-FFF2-40B4-BE49-F238E27FC236}">
                <a16:creationId xmlns:a16="http://schemas.microsoft.com/office/drawing/2014/main" id="{37FF388F-9D72-4A3F-AB51-11B7B65E7682}"/>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E5FF7585-B3E6-4301-983E-6C7185A7358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7E375B46-1A54-44B9-BDCF-97B4D6758E70}"/>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22</a:t>
            </a:fld>
            <a:endParaRPr lang="en-US" dirty="0"/>
          </a:p>
        </p:txBody>
      </p:sp>
    </p:spTree>
    <p:extLst>
      <p:ext uri="{BB962C8B-B14F-4D97-AF65-F5344CB8AC3E}">
        <p14:creationId xmlns:p14="http://schemas.microsoft.com/office/powerpoint/2010/main" val="3764395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23</a:t>
            </a:fld>
            <a:endParaRPr lang="en-US" dirty="0"/>
          </a:p>
        </p:txBody>
      </p:sp>
    </p:spTree>
    <p:extLst>
      <p:ext uri="{BB962C8B-B14F-4D97-AF65-F5344CB8AC3E}">
        <p14:creationId xmlns:p14="http://schemas.microsoft.com/office/powerpoint/2010/main" val="3884075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 background with a black square">
            <a:extLst>
              <a:ext uri="{FF2B5EF4-FFF2-40B4-BE49-F238E27FC236}">
                <a16:creationId xmlns:a16="http://schemas.microsoft.com/office/drawing/2014/main" id="{B5301ED9-1E85-9211-543B-96A445428875}"/>
              </a:ext>
            </a:extLst>
          </p:cNvPr>
          <p:cNvPicPr>
            <a:picLocks noChangeAspect="1"/>
          </p:cNvPicPr>
          <p:nvPr/>
        </p:nvPicPr>
        <p:blipFill rotWithShape="1">
          <a:blip r:embed="rId2"/>
          <a:srcRect/>
          <a:stretch/>
        </p:blipFill>
        <p:spPr>
          <a:xfrm>
            <a:off x="0" y="0"/>
            <a:ext cx="12191999" cy="6858000"/>
          </a:xfrm>
          <a:prstGeom prst="rect">
            <a:avLst/>
          </a:prstGeom>
          <a:noFill/>
        </p:spPr>
      </p:pic>
      <p:sp>
        <p:nvSpPr>
          <p:cNvPr id="5" name="Slide Number Placeholder 4" hidden="1">
            <a:extLst>
              <a:ext uri="{FF2B5EF4-FFF2-40B4-BE49-F238E27FC236}">
                <a16:creationId xmlns:a16="http://schemas.microsoft.com/office/drawing/2014/main" id="{6C445514-DD71-D9E1-3222-00A3564E1E79}"/>
              </a:ext>
            </a:extLst>
          </p:cNvPr>
          <p:cNvSpPr>
            <a:spLocks noGrp="1"/>
          </p:cNvSpPr>
          <p:nvPr>
            <p:ph type="sldNum" sz="quarter" idx="4294967295"/>
          </p:nvPr>
        </p:nvSpPr>
        <p:spPr>
          <a:xfrm>
            <a:off x="8610600" y="6356350"/>
            <a:ext cx="2743200" cy="365125"/>
          </a:xfrm>
        </p:spPr>
        <p:txBody>
          <a:bodyPr/>
          <a:lstStyle/>
          <a:p>
            <a:pPr>
              <a:spcAft>
                <a:spcPts val="600"/>
              </a:spcAft>
            </a:pPr>
            <a:fld id="{F91729D4-A164-47A3-830D-E792BCE699E4}" type="slidenum">
              <a:rPr lang="en-US" smtClean="0"/>
              <a:pPr>
                <a:spcAft>
                  <a:spcPts val="600"/>
                </a:spcAft>
              </a:pPr>
              <a:t>24</a:t>
            </a:fld>
            <a:endParaRPr lang="en-US"/>
          </a:p>
        </p:txBody>
      </p:sp>
      <p:pic>
        <p:nvPicPr>
          <p:cNvPr id="9" name="Picture 8" descr="A yellow stars on a black background&#10;&#10;Description automatically generated">
            <a:extLst>
              <a:ext uri="{FF2B5EF4-FFF2-40B4-BE49-F238E27FC236}">
                <a16:creationId xmlns:a16="http://schemas.microsoft.com/office/drawing/2014/main" id="{ECF3AFB6-0580-A7AF-B85D-0EBFD507AB76}"/>
              </a:ext>
            </a:extLst>
          </p:cNvPr>
          <p:cNvPicPr>
            <a:picLocks noChangeAspect="1"/>
          </p:cNvPicPr>
          <p:nvPr/>
        </p:nvPicPr>
        <p:blipFill>
          <a:blip r:embed="rId3"/>
          <a:stretch>
            <a:fillRect/>
          </a:stretch>
        </p:blipFill>
        <p:spPr>
          <a:xfrm>
            <a:off x="10137182" y="4367938"/>
            <a:ext cx="1099089" cy="1099089"/>
          </a:xfrm>
          <a:prstGeom prst="rect">
            <a:avLst/>
          </a:prstGeom>
        </p:spPr>
      </p:pic>
    </p:spTree>
    <p:extLst>
      <p:ext uri="{BB962C8B-B14F-4D97-AF65-F5344CB8AC3E}">
        <p14:creationId xmlns:p14="http://schemas.microsoft.com/office/powerpoint/2010/main" val="356555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graph&#10;&#10;Description automatically generated">
            <a:extLst>
              <a:ext uri="{FF2B5EF4-FFF2-40B4-BE49-F238E27FC236}">
                <a16:creationId xmlns:a16="http://schemas.microsoft.com/office/drawing/2014/main" id="{75A28027-9642-06BD-2D57-23759AE4C617}"/>
              </a:ext>
            </a:extLst>
          </p:cNvPr>
          <p:cNvPicPr>
            <a:picLocks noChangeAspect="1"/>
          </p:cNvPicPr>
          <p:nvPr/>
        </p:nvPicPr>
        <p:blipFill rotWithShape="1">
          <a:blip r:embed="rId2"/>
          <a:srcRect/>
          <a:stretch/>
        </p:blipFill>
        <p:spPr>
          <a:xfrm>
            <a:off x="0" y="9053"/>
            <a:ext cx="12191999" cy="6858000"/>
          </a:xfrm>
          <a:prstGeom prst="rect">
            <a:avLst/>
          </a:prstGeom>
          <a:noFill/>
        </p:spPr>
      </p:pic>
      <p:sp>
        <p:nvSpPr>
          <p:cNvPr id="5" name="Slide Number Placeholder 4" hidden="1">
            <a:extLst>
              <a:ext uri="{FF2B5EF4-FFF2-40B4-BE49-F238E27FC236}">
                <a16:creationId xmlns:a16="http://schemas.microsoft.com/office/drawing/2014/main" id="{6C445514-DD71-D9E1-3222-00A3564E1E79}"/>
              </a:ext>
            </a:extLst>
          </p:cNvPr>
          <p:cNvSpPr>
            <a:spLocks noGrp="1"/>
          </p:cNvSpPr>
          <p:nvPr>
            <p:ph type="sldNum" sz="quarter" idx="4294967295"/>
          </p:nvPr>
        </p:nvSpPr>
        <p:spPr>
          <a:xfrm>
            <a:off x="8610600" y="6356350"/>
            <a:ext cx="2743200" cy="365125"/>
          </a:xfrm>
        </p:spPr>
        <p:txBody>
          <a:bodyPr/>
          <a:lstStyle/>
          <a:p>
            <a:pPr>
              <a:spcAft>
                <a:spcPts val="600"/>
              </a:spcAft>
            </a:pPr>
            <a:fld id="{F91729D4-A164-47A3-830D-E792BCE699E4}" type="slidenum">
              <a:rPr lang="en-US" smtClean="0"/>
              <a:pPr>
                <a:spcAft>
                  <a:spcPts val="600"/>
                </a:spcAft>
              </a:pPr>
              <a:t>25</a:t>
            </a:fld>
            <a:endParaRPr lang="en-US"/>
          </a:p>
        </p:txBody>
      </p:sp>
    </p:spTree>
    <p:extLst>
      <p:ext uri="{BB962C8B-B14F-4D97-AF65-F5344CB8AC3E}">
        <p14:creationId xmlns:p14="http://schemas.microsoft.com/office/powerpoint/2010/main" val="4049765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hidden="1">
            <a:extLst>
              <a:ext uri="{FF2B5EF4-FFF2-40B4-BE49-F238E27FC236}">
                <a16:creationId xmlns:a16="http://schemas.microsoft.com/office/drawing/2014/main" id="{6C445514-DD71-D9E1-3222-00A3564E1E79}"/>
              </a:ext>
            </a:extLst>
          </p:cNvPr>
          <p:cNvSpPr>
            <a:spLocks noGrp="1"/>
          </p:cNvSpPr>
          <p:nvPr>
            <p:ph type="sldNum" sz="quarter" idx="4294967295"/>
          </p:nvPr>
        </p:nvSpPr>
        <p:spPr>
          <a:xfrm>
            <a:off x="8610600" y="6356350"/>
            <a:ext cx="2743200" cy="365125"/>
          </a:xfrm>
        </p:spPr>
        <p:txBody>
          <a:bodyPr/>
          <a:lstStyle/>
          <a:p>
            <a:pPr>
              <a:spcAft>
                <a:spcPts val="600"/>
              </a:spcAft>
            </a:pPr>
            <a:fld id="{F91729D4-A164-47A3-830D-E792BCE699E4}" type="slidenum">
              <a:rPr lang="en-US" smtClean="0"/>
              <a:pPr>
                <a:spcAft>
                  <a:spcPts val="600"/>
                </a:spcAft>
              </a:pPr>
              <a:t>26</a:t>
            </a:fld>
            <a:endParaRPr lang="en-US"/>
          </a:p>
        </p:txBody>
      </p:sp>
      <p:pic>
        <p:nvPicPr>
          <p:cNvPr id="4" name="Picture 3" descr="A close-up of a graph&#10;&#10;Description automatically generated">
            <a:extLst>
              <a:ext uri="{FF2B5EF4-FFF2-40B4-BE49-F238E27FC236}">
                <a16:creationId xmlns:a16="http://schemas.microsoft.com/office/drawing/2014/main" id="{0357C668-AB05-3145-0B35-2ACCD87BE1DE}"/>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84684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hidden="1">
            <a:extLst>
              <a:ext uri="{FF2B5EF4-FFF2-40B4-BE49-F238E27FC236}">
                <a16:creationId xmlns:a16="http://schemas.microsoft.com/office/drawing/2014/main" id="{6C445514-DD71-D9E1-3222-00A3564E1E79}"/>
              </a:ext>
            </a:extLst>
          </p:cNvPr>
          <p:cNvSpPr>
            <a:spLocks noGrp="1"/>
          </p:cNvSpPr>
          <p:nvPr>
            <p:ph type="sldNum" sz="quarter" idx="4294967295"/>
          </p:nvPr>
        </p:nvSpPr>
        <p:spPr>
          <a:xfrm>
            <a:off x="8610600" y="6356350"/>
            <a:ext cx="2743200" cy="365125"/>
          </a:xfrm>
        </p:spPr>
        <p:txBody>
          <a:bodyPr/>
          <a:lstStyle/>
          <a:p>
            <a:pPr>
              <a:spcAft>
                <a:spcPts val="600"/>
              </a:spcAft>
            </a:pPr>
            <a:fld id="{F91729D4-A164-47A3-830D-E792BCE699E4}" type="slidenum">
              <a:rPr lang="en-US" smtClean="0"/>
              <a:pPr>
                <a:spcAft>
                  <a:spcPts val="600"/>
                </a:spcAft>
              </a:pPr>
              <a:t>27</a:t>
            </a:fld>
            <a:endParaRPr lang="en-US"/>
          </a:p>
        </p:txBody>
      </p:sp>
      <p:pic>
        <p:nvPicPr>
          <p:cNvPr id="3" name="Picture 2" descr="A group of colorful bars&#10;&#10;Description automatically generated with medium confidence">
            <a:extLst>
              <a:ext uri="{FF2B5EF4-FFF2-40B4-BE49-F238E27FC236}">
                <a16:creationId xmlns:a16="http://schemas.microsoft.com/office/drawing/2014/main" id="{9146E2B9-EA09-A6FC-3B70-D34FDF03700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031721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hidden="1">
            <a:extLst>
              <a:ext uri="{FF2B5EF4-FFF2-40B4-BE49-F238E27FC236}">
                <a16:creationId xmlns:a16="http://schemas.microsoft.com/office/drawing/2014/main" id="{6C445514-DD71-D9E1-3222-00A3564E1E79}"/>
              </a:ext>
            </a:extLst>
          </p:cNvPr>
          <p:cNvSpPr>
            <a:spLocks noGrp="1"/>
          </p:cNvSpPr>
          <p:nvPr>
            <p:ph type="sldNum" sz="quarter" idx="4294967295"/>
          </p:nvPr>
        </p:nvSpPr>
        <p:spPr>
          <a:xfrm>
            <a:off x="8610600" y="6356350"/>
            <a:ext cx="2743200" cy="365125"/>
          </a:xfrm>
        </p:spPr>
        <p:txBody>
          <a:bodyPr/>
          <a:lstStyle/>
          <a:p>
            <a:pPr>
              <a:spcAft>
                <a:spcPts val="600"/>
              </a:spcAft>
            </a:pPr>
            <a:fld id="{F91729D4-A164-47A3-830D-E792BCE699E4}" type="slidenum">
              <a:rPr lang="en-US" smtClean="0"/>
              <a:pPr>
                <a:spcAft>
                  <a:spcPts val="600"/>
                </a:spcAft>
              </a:pPr>
              <a:t>28</a:t>
            </a:fld>
            <a:endParaRPr lang="en-US"/>
          </a:p>
        </p:txBody>
      </p:sp>
      <p:pic>
        <p:nvPicPr>
          <p:cNvPr id="4" name="Picture 3" descr="A screenshot of a computer screen&#10;&#10;Description automatically generated">
            <a:extLst>
              <a:ext uri="{FF2B5EF4-FFF2-40B4-BE49-F238E27FC236}">
                <a16:creationId xmlns:a16="http://schemas.microsoft.com/office/drawing/2014/main" id="{79CAE9A8-B2BA-84B1-6E4E-6CF35BAB2A4E}"/>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720573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5EF685-39C2-409F-97E3-2C4713F25B8D}"/>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29</a:t>
            </a:fld>
            <a:endParaRPr lang="en-US" dirty="0"/>
          </a:p>
        </p:txBody>
      </p:sp>
      <p:sp>
        <p:nvSpPr>
          <p:cNvPr id="17" name="Text Placeholder 16">
            <a:extLst>
              <a:ext uri="{FF2B5EF4-FFF2-40B4-BE49-F238E27FC236}">
                <a16:creationId xmlns:a16="http://schemas.microsoft.com/office/drawing/2014/main" id="{68C19EE4-7132-2125-C0DA-473E938FDD4C}"/>
              </a:ext>
            </a:extLst>
          </p:cNvPr>
          <p:cNvSpPr>
            <a:spLocks noGrp="1"/>
          </p:cNvSpPr>
          <p:nvPr>
            <p:ph type="body" sz="quarter" idx="16"/>
          </p:nvPr>
        </p:nvSpPr>
        <p:spPr>
          <a:xfrm>
            <a:off x="217844" y="143535"/>
            <a:ext cx="5015168" cy="6577939"/>
          </a:xfrm>
        </p:spPr>
        <p:txBody>
          <a:bodyPr/>
          <a:lstStyle/>
          <a:p>
            <a:pPr rtl="0">
              <a:lnSpc>
                <a:spcPct val="150000"/>
              </a:lnSpc>
              <a:spcBef>
                <a:spcPts val="0"/>
              </a:spcBef>
              <a:spcAft>
                <a:spcPts val="0"/>
              </a:spcAft>
            </a:pPr>
            <a:r>
              <a:rPr lang="en-US" sz="1400" b="0" i="0" u="none" strike="noStrike" dirty="0">
                <a:solidFill>
                  <a:srgbClr val="000000"/>
                </a:solidFill>
                <a:effectLst/>
              </a:rPr>
              <a:t>Putnam Lab, University of Rhode Island</a:t>
            </a:r>
            <a:endParaRPr lang="en-US" sz="1400" b="0" dirty="0">
              <a:effectLst/>
            </a:endParaRPr>
          </a:p>
          <a:p>
            <a:pPr rtl="0">
              <a:lnSpc>
                <a:spcPct val="150000"/>
              </a:lnSpc>
              <a:spcBef>
                <a:spcPts val="0"/>
              </a:spcBef>
              <a:spcAft>
                <a:spcPts val="0"/>
              </a:spcAft>
            </a:pPr>
            <a:r>
              <a:rPr lang="en-US" sz="1400" b="0" i="0" u="none" strike="noStrike" dirty="0">
                <a:solidFill>
                  <a:srgbClr val="000000"/>
                </a:solidFill>
                <a:effectLst/>
              </a:rPr>
              <a:t>Ariana </a:t>
            </a:r>
            <a:r>
              <a:rPr lang="en-US" sz="1400" b="0" i="0" u="none" strike="noStrike" dirty="0" err="1">
                <a:solidFill>
                  <a:srgbClr val="000000"/>
                </a:solidFill>
                <a:effectLst/>
              </a:rPr>
              <a:t>Huffmeyer</a:t>
            </a:r>
            <a:endParaRPr lang="en-US" sz="1400" b="0" dirty="0">
              <a:effectLst/>
            </a:endParaRPr>
          </a:p>
          <a:p>
            <a:pPr rtl="0">
              <a:lnSpc>
                <a:spcPct val="150000"/>
              </a:lnSpc>
              <a:spcBef>
                <a:spcPts val="0"/>
              </a:spcBef>
              <a:spcAft>
                <a:spcPts val="0"/>
              </a:spcAft>
            </a:pPr>
            <a:r>
              <a:rPr lang="en-US" sz="1400" b="0" i="0" u="none" strike="noStrike" dirty="0">
                <a:solidFill>
                  <a:srgbClr val="000000"/>
                </a:solidFill>
                <a:effectLst/>
              </a:rPr>
              <a:t>Jill </a:t>
            </a:r>
            <a:r>
              <a:rPr lang="en-US" sz="1400" b="0" i="0" u="none" strike="noStrike" dirty="0" err="1">
                <a:solidFill>
                  <a:srgbClr val="000000"/>
                </a:solidFill>
                <a:effectLst/>
              </a:rPr>
              <a:t>Ashey</a:t>
            </a:r>
            <a:endParaRPr lang="en-US" sz="1400" dirty="0"/>
          </a:p>
          <a:p>
            <a:pPr rtl="0">
              <a:lnSpc>
                <a:spcPct val="150000"/>
              </a:lnSpc>
              <a:spcBef>
                <a:spcPts val="0"/>
              </a:spcBef>
              <a:spcAft>
                <a:spcPts val="0"/>
              </a:spcAft>
            </a:pPr>
            <a:r>
              <a:rPr lang="en-US" sz="1400" b="0" i="0" u="none" strike="noStrike" dirty="0">
                <a:solidFill>
                  <a:srgbClr val="111111"/>
                </a:solidFill>
                <a:effectLst/>
              </a:rPr>
              <a:t>Federica </a:t>
            </a:r>
            <a:r>
              <a:rPr lang="en-US" sz="1400" b="0" i="0" u="none" strike="noStrike" dirty="0" err="1">
                <a:solidFill>
                  <a:srgbClr val="111111"/>
                </a:solidFill>
                <a:effectLst/>
              </a:rPr>
              <a:t>Scucchia</a:t>
            </a:r>
            <a:br>
              <a:rPr lang="en-US" sz="1400" b="0" dirty="0">
                <a:effectLst/>
              </a:rPr>
            </a:br>
            <a:r>
              <a:rPr lang="en-US" sz="1400" b="0" i="0" u="none" strike="noStrike" dirty="0">
                <a:solidFill>
                  <a:srgbClr val="111111"/>
                </a:solidFill>
                <a:effectLst/>
              </a:rPr>
              <a:t>Coral Reef Ecology Lab, University of Hawai’i</a:t>
            </a:r>
            <a:endParaRPr lang="en-US" sz="1400" b="0" dirty="0">
              <a:effectLst/>
            </a:endParaRPr>
          </a:p>
          <a:p>
            <a:pPr rtl="0">
              <a:lnSpc>
                <a:spcPct val="150000"/>
              </a:lnSpc>
              <a:spcBef>
                <a:spcPts val="0"/>
              </a:spcBef>
              <a:spcAft>
                <a:spcPts val="0"/>
              </a:spcAft>
            </a:pPr>
            <a:r>
              <a:rPr lang="en-US" sz="1400" b="0" i="0" u="none" strike="noStrike" dirty="0" err="1">
                <a:solidFill>
                  <a:srgbClr val="111111"/>
                </a:solidFill>
                <a:effectLst/>
              </a:rPr>
              <a:t>Ku’ulei</a:t>
            </a:r>
            <a:r>
              <a:rPr lang="en-US" sz="1400" b="0" i="0" u="none" strike="noStrike" dirty="0">
                <a:solidFill>
                  <a:srgbClr val="111111"/>
                </a:solidFill>
                <a:effectLst/>
              </a:rPr>
              <a:t> Rogers</a:t>
            </a:r>
            <a:endParaRPr lang="en-US" sz="1400" b="0" dirty="0">
              <a:effectLst/>
            </a:endParaRPr>
          </a:p>
          <a:p>
            <a:pPr rtl="0">
              <a:lnSpc>
                <a:spcPct val="150000"/>
              </a:lnSpc>
              <a:spcBef>
                <a:spcPts val="0"/>
              </a:spcBef>
              <a:spcAft>
                <a:spcPts val="0"/>
              </a:spcAft>
            </a:pPr>
            <a:r>
              <a:rPr lang="en-US" sz="1400" b="0" i="0" u="none" strike="noStrike" dirty="0">
                <a:solidFill>
                  <a:srgbClr val="111111"/>
                </a:solidFill>
                <a:effectLst/>
              </a:rPr>
              <a:t>Andrew Graham</a:t>
            </a:r>
          </a:p>
          <a:p>
            <a:pPr rtl="0">
              <a:lnSpc>
                <a:spcPct val="150000"/>
              </a:lnSpc>
              <a:spcBef>
                <a:spcPts val="0"/>
              </a:spcBef>
              <a:spcAft>
                <a:spcPts val="0"/>
              </a:spcAft>
            </a:pPr>
            <a:r>
              <a:rPr lang="en-US" sz="1400" dirty="0">
                <a:solidFill>
                  <a:srgbClr val="111111"/>
                </a:solidFill>
              </a:rPr>
              <a:t>Bob Kinzie</a:t>
            </a:r>
            <a:br>
              <a:rPr lang="en-US" sz="1400" b="0" dirty="0">
                <a:effectLst/>
              </a:rPr>
            </a:br>
            <a:r>
              <a:rPr lang="en-US" sz="1400" b="0" i="0" u="none" strike="noStrike" dirty="0">
                <a:solidFill>
                  <a:srgbClr val="111111"/>
                </a:solidFill>
                <a:effectLst/>
              </a:rPr>
              <a:t>Coral Resilience Lab, University of Hawai’i</a:t>
            </a:r>
            <a:endParaRPr lang="en-US" sz="1400" b="0" dirty="0">
              <a:effectLst/>
            </a:endParaRPr>
          </a:p>
          <a:p>
            <a:pPr rtl="0">
              <a:lnSpc>
                <a:spcPct val="150000"/>
              </a:lnSpc>
              <a:spcBef>
                <a:spcPts val="0"/>
              </a:spcBef>
              <a:spcAft>
                <a:spcPts val="0"/>
              </a:spcAft>
            </a:pPr>
            <a:r>
              <a:rPr lang="en-US" sz="1400" b="0" i="0" u="none" strike="noStrike" dirty="0">
                <a:solidFill>
                  <a:srgbClr val="111111"/>
                </a:solidFill>
                <a:effectLst/>
              </a:rPr>
              <a:t>Crawford Drury</a:t>
            </a:r>
            <a:endParaRPr lang="en-US" sz="1400" b="0" dirty="0">
              <a:effectLst/>
            </a:endParaRPr>
          </a:p>
          <a:p>
            <a:pPr rtl="0">
              <a:lnSpc>
                <a:spcPct val="150000"/>
              </a:lnSpc>
              <a:spcBef>
                <a:spcPts val="0"/>
              </a:spcBef>
              <a:spcAft>
                <a:spcPts val="0"/>
              </a:spcAft>
            </a:pPr>
            <a:r>
              <a:rPr lang="en-US" sz="1400" b="0" i="0" u="none" strike="noStrike" dirty="0">
                <a:solidFill>
                  <a:srgbClr val="111111"/>
                </a:solidFill>
                <a:effectLst/>
              </a:rPr>
              <a:t>Joshua Hancock</a:t>
            </a:r>
            <a:br>
              <a:rPr lang="en-US" sz="1400" b="0" dirty="0">
                <a:effectLst/>
              </a:rPr>
            </a:br>
            <a:r>
              <a:rPr lang="en-US" sz="1400" b="0" i="0" u="none" strike="noStrike" dirty="0">
                <a:solidFill>
                  <a:srgbClr val="111111"/>
                </a:solidFill>
                <a:effectLst/>
              </a:rPr>
              <a:t>Padilla-</a:t>
            </a:r>
            <a:r>
              <a:rPr lang="en-US" sz="1400" b="0" i="0" u="none" strike="noStrike" dirty="0" err="1">
                <a:solidFill>
                  <a:srgbClr val="000000"/>
                </a:solidFill>
                <a:effectLst/>
              </a:rPr>
              <a:t>Gamiño</a:t>
            </a:r>
            <a:r>
              <a:rPr lang="en-US" sz="1400" b="0" i="0" u="none" strike="noStrike" dirty="0">
                <a:solidFill>
                  <a:srgbClr val="111111"/>
                </a:solidFill>
                <a:effectLst/>
              </a:rPr>
              <a:t> Lab, University of Washington</a:t>
            </a:r>
            <a:endParaRPr lang="en-US" sz="1400" b="0" dirty="0">
              <a:effectLst/>
            </a:endParaRPr>
          </a:p>
          <a:p>
            <a:pPr rtl="0">
              <a:lnSpc>
                <a:spcPct val="150000"/>
              </a:lnSpc>
              <a:spcBef>
                <a:spcPts val="0"/>
              </a:spcBef>
              <a:spcAft>
                <a:spcPts val="0"/>
              </a:spcAft>
            </a:pPr>
            <a:r>
              <a:rPr lang="en-US" sz="1400" b="0" i="0" u="none" strike="noStrike" dirty="0">
                <a:solidFill>
                  <a:srgbClr val="111111"/>
                </a:solidFill>
                <a:effectLst/>
              </a:rPr>
              <a:t>Jacqueline Padilla-</a:t>
            </a:r>
            <a:r>
              <a:rPr lang="en-US" sz="1400" b="0" i="0" u="none" strike="noStrike" dirty="0" err="1">
                <a:solidFill>
                  <a:srgbClr val="111111"/>
                </a:solidFill>
                <a:effectLst/>
              </a:rPr>
              <a:t>Gami</a:t>
            </a:r>
            <a:r>
              <a:rPr lang="en-US" sz="1400" b="0" i="0" u="none" strike="noStrike" dirty="0" err="1">
                <a:solidFill>
                  <a:srgbClr val="000000"/>
                </a:solidFill>
                <a:effectLst/>
              </a:rPr>
              <a:t>ñ</a:t>
            </a:r>
            <a:r>
              <a:rPr lang="en-US" sz="1400" b="0" i="0" u="none" strike="noStrike" dirty="0" err="1">
                <a:solidFill>
                  <a:srgbClr val="111111"/>
                </a:solidFill>
                <a:effectLst/>
              </a:rPr>
              <a:t>o</a:t>
            </a:r>
            <a:endParaRPr lang="en-US" sz="1400" b="0" dirty="0">
              <a:effectLst/>
            </a:endParaRPr>
          </a:p>
          <a:p>
            <a:pPr rtl="0">
              <a:lnSpc>
                <a:spcPct val="150000"/>
              </a:lnSpc>
              <a:spcBef>
                <a:spcPts val="0"/>
              </a:spcBef>
              <a:spcAft>
                <a:spcPts val="0"/>
              </a:spcAft>
            </a:pPr>
            <a:r>
              <a:rPr lang="en-US" sz="1400" b="0" i="0" u="none" strike="noStrike" dirty="0">
                <a:solidFill>
                  <a:srgbClr val="111111"/>
                </a:solidFill>
                <a:effectLst/>
              </a:rPr>
              <a:t>Callum Backstrom</a:t>
            </a:r>
            <a:endParaRPr lang="en-US" sz="1400" b="0" dirty="0">
              <a:effectLst/>
            </a:endParaRPr>
          </a:p>
          <a:p>
            <a:pPr rtl="0">
              <a:lnSpc>
                <a:spcPct val="150000"/>
              </a:lnSpc>
              <a:spcBef>
                <a:spcPts val="0"/>
              </a:spcBef>
              <a:spcAft>
                <a:spcPts val="0"/>
              </a:spcAft>
            </a:pPr>
            <a:r>
              <a:rPr lang="en-US" sz="1400" b="0" i="0" u="none" strike="noStrike" dirty="0">
                <a:solidFill>
                  <a:srgbClr val="111111"/>
                </a:solidFill>
                <a:effectLst/>
              </a:rPr>
              <a:t>Katherine </a:t>
            </a:r>
            <a:r>
              <a:rPr lang="en-US" sz="1400" b="0" i="0" u="none" strike="noStrike" dirty="0" err="1">
                <a:solidFill>
                  <a:srgbClr val="111111"/>
                </a:solidFill>
                <a:effectLst/>
              </a:rPr>
              <a:t>Lasdin</a:t>
            </a:r>
            <a:endParaRPr lang="en-US" sz="1400" i="0" u="none" strike="noStrike" dirty="0">
              <a:solidFill>
                <a:srgbClr val="111111"/>
              </a:solidFill>
            </a:endParaRPr>
          </a:p>
          <a:p>
            <a:pPr rtl="0">
              <a:lnSpc>
                <a:spcPct val="150000"/>
              </a:lnSpc>
              <a:spcBef>
                <a:spcPts val="0"/>
              </a:spcBef>
              <a:spcAft>
                <a:spcPts val="0"/>
              </a:spcAft>
            </a:pPr>
            <a:r>
              <a:rPr lang="en-US" sz="1400" dirty="0">
                <a:solidFill>
                  <a:srgbClr val="111111"/>
                </a:solidFill>
              </a:rPr>
              <a:t>Jesse </a:t>
            </a:r>
            <a:r>
              <a:rPr lang="en-US" sz="1400" dirty="0" err="1">
                <a:solidFill>
                  <a:srgbClr val="111111"/>
                </a:solidFill>
              </a:rPr>
              <a:t>Zaneveld</a:t>
            </a:r>
            <a:endParaRPr lang="en-US" sz="1400" dirty="0">
              <a:solidFill>
                <a:srgbClr val="111111"/>
              </a:solidFill>
            </a:endParaRPr>
          </a:p>
          <a:p>
            <a:pPr rtl="0">
              <a:lnSpc>
                <a:spcPct val="150000"/>
              </a:lnSpc>
              <a:spcBef>
                <a:spcPts val="0"/>
              </a:spcBef>
              <a:spcAft>
                <a:spcPts val="0"/>
              </a:spcAft>
            </a:pPr>
            <a:r>
              <a:rPr lang="en-US" sz="1400" dirty="0">
                <a:solidFill>
                  <a:srgbClr val="111111"/>
                </a:solidFill>
              </a:rPr>
              <a:t>Amy </a:t>
            </a:r>
            <a:r>
              <a:rPr lang="en-US" sz="1400" dirty="0" err="1">
                <a:solidFill>
                  <a:srgbClr val="111111"/>
                </a:solidFill>
              </a:rPr>
              <a:t>VanCise</a:t>
            </a:r>
            <a:endParaRPr lang="en-US" sz="1400" dirty="0">
              <a:solidFill>
                <a:srgbClr val="111111"/>
              </a:solidFill>
            </a:endParaRPr>
          </a:p>
          <a:p>
            <a:pPr rtl="0">
              <a:lnSpc>
                <a:spcPct val="150000"/>
              </a:lnSpc>
              <a:spcBef>
                <a:spcPts val="0"/>
              </a:spcBef>
              <a:spcAft>
                <a:spcPts val="0"/>
              </a:spcAft>
            </a:pPr>
            <a:r>
              <a:rPr lang="en-US" sz="1400" dirty="0">
                <a:solidFill>
                  <a:srgbClr val="111111"/>
                </a:solidFill>
              </a:rPr>
              <a:t>Roberts Lab, University of Washington </a:t>
            </a:r>
            <a:br>
              <a:rPr lang="en-US" sz="1400" dirty="0"/>
            </a:br>
            <a:endParaRPr lang="en-US" sz="1400" dirty="0"/>
          </a:p>
        </p:txBody>
      </p:sp>
      <p:pic>
        <p:nvPicPr>
          <p:cNvPr id="4098" name="Picture 2">
            <a:extLst>
              <a:ext uri="{FF2B5EF4-FFF2-40B4-BE49-F238E27FC236}">
                <a16:creationId xmlns:a16="http://schemas.microsoft.com/office/drawing/2014/main" id="{B1A7C799-B641-5CA3-2B4B-F8E61B6C8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546" y="4400053"/>
            <a:ext cx="3982908" cy="223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00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0" y="0"/>
            <a:ext cx="12192000" cy="1124392"/>
          </a:xfrm>
        </p:spPr>
        <p:txBody>
          <a:bodyPr anchor="b">
            <a:normAutofit/>
          </a:bodyPr>
          <a:lstStyle/>
          <a:p>
            <a:r>
              <a:rPr lang="en-US" sz="3000" dirty="0"/>
              <a:t>Reef-building corals </a:t>
            </a:r>
            <a:r>
              <a:rPr lang="en-US" sz="3000" b="1" dirty="0">
                <a:solidFill>
                  <a:schemeClr val="tx2"/>
                </a:solidFill>
              </a:rPr>
              <a:t>protect</a:t>
            </a:r>
            <a:r>
              <a:rPr lang="en-US" sz="3000" dirty="0"/>
              <a:t> and </a:t>
            </a:r>
            <a:r>
              <a:rPr lang="en-US" sz="3000" b="1" dirty="0">
                <a:solidFill>
                  <a:schemeClr val="tx2"/>
                </a:solidFill>
              </a:rPr>
              <a:t>provide</a:t>
            </a:r>
          </a:p>
        </p:txBody>
      </p:sp>
      <p:pic>
        <p:nvPicPr>
          <p:cNvPr id="11" name="Picture 10" descr="Coral reef in the water&#10;&#10;Description automatically generated">
            <a:extLst>
              <a:ext uri="{FF2B5EF4-FFF2-40B4-BE49-F238E27FC236}">
                <a16:creationId xmlns:a16="http://schemas.microsoft.com/office/drawing/2014/main" id="{B0306280-9066-42F1-2EE5-9779B1B4106E}"/>
              </a:ext>
            </a:extLst>
          </p:cNvPr>
          <p:cNvPicPr>
            <a:picLocks noChangeAspect="1"/>
          </p:cNvPicPr>
          <p:nvPr/>
        </p:nvPicPr>
        <p:blipFill rotWithShape="1">
          <a:blip r:embed="rId3"/>
          <a:srcRect l="17175" r="-3" b="-3"/>
          <a:stretch/>
        </p:blipFill>
        <p:spPr>
          <a:xfrm>
            <a:off x="-12032" y="1246778"/>
            <a:ext cx="5870902" cy="5316198"/>
          </a:xfrm>
          <a:prstGeom prst="rect">
            <a:avLst/>
          </a:prstGeom>
          <a:noFill/>
        </p:spPr>
      </p:pic>
      <p:pic>
        <p:nvPicPr>
          <p:cNvPr id="13" name="Picture Placeholder 12" descr="Coral plants in the water&#10;&#10;Description automatically generated">
            <a:extLst>
              <a:ext uri="{FF2B5EF4-FFF2-40B4-BE49-F238E27FC236}">
                <a16:creationId xmlns:a16="http://schemas.microsoft.com/office/drawing/2014/main" id="{4BB0EAD3-DE36-E913-4D9C-D21683223366}"/>
              </a:ext>
            </a:extLst>
          </p:cNvPr>
          <p:cNvPicPr>
            <a:picLocks noGrp="1" noChangeAspect="1"/>
          </p:cNvPicPr>
          <p:nvPr>
            <p:ph type="pic" sz="quarter" idx="13"/>
          </p:nvPr>
        </p:nvPicPr>
        <p:blipFill>
          <a:blip r:embed="rId4"/>
          <a:srcRect l="8581" r="8581"/>
          <a:stretch>
            <a:fillRect/>
          </a:stretch>
        </p:blipFill>
        <p:spPr>
          <a:xfrm>
            <a:off x="7183438" y="3600450"/>
            <a:ext cx="3597275" cy="3257550"/>
          </a:xfrm>
        </p:spPr>
      </p:pic>
      <p:pic>
        <p:nvPicPr>
          <p:cNvPr id="17" name="Picture 16" descr="A close-up of an underwater world&#10;&#10;Description automatically generated">
            <a:extLst>
              <a:ext uri="{FF2B5EF4-FFF2-40B4-BE49-F238E27FC236}">
                <a16:creationId xmlns:a16="http://schemas.microsoft.com/office/drawing/2014/main" id="{01C36F77-303C-4E84-E1B6-030E70B62B9A}"/>
              </a:ext>
            </a:extLst>
          </p:cNvPr>
          <p:cNvPicPr>
            <a:picLocks noChangeAspect="1"/>
          </p:cNvPicPr>
          <p:nvPr/>
        </p:nvPicPr>
        <p:blipFill>
          <a:blip r:embed="rId5"/>
          <a:stretch>
            <a:fillRect/>
          </a:stretch>
        </p:blipFill>
        <p:spPr>
          <a:xfrm>
            <a:off x="7183438" y="1441506"/>
            <a:ext cx="3597275" cy="1987494"/>
          </a:xfrm>
          <a:prstGeom prst="rect">
            <a:avLst/>
          </a:prstGeom>
        </p:spPr>
      </p:pic>
    </p:spTree>
    <p:extLst>
      <p:ext uri="{BB962C8B-B14F-4D97-AF65-F5344CB8AC3E}">
        <p14:creationId xmlns:p14="http://schemas.microsoft.com/office/powerpoint/2010/main" val="538168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F92B90-FD10-47FA-922C-60FD7F0ED4A6}"/>
              </a:ext>
            </a:extLst>
          </p:cNvPr>
          <p:cNvSpPr>
            <a:spLocks noGrp="1"/>
          </p:cNvSpPr>
          <p:nvPr>
            <p:ph type="title"/>
          </p:nvPr>
        </p:nvSpPr>
        <p:spPr>
          <a:xfrm>
            <a:off x="5458887" y="492233"/>
            <a:ext cx="6687239" cy="593670"/>
          </a:xfrm>
        </p:spPr>
        <p:txBody>
          <a:bodyPr/>
          <a:lstStyle/>
          <a:p>
            <a:pPr algn="ctr"/>
            <a:r>
              <a:rPr lang="en-US" sz="5400" dirty="0"/>
              <a:t>Please Reach out!</a:t>
            </a:r>
          </a:p>
        </p:txBody>
      </p:sp>
      <p:sp>
        <p:nvSpPr>
          <p:cNvPr id="10" name="Text Placeholder 9">
            <a:extLst>
              <a:ext uri="{FF2B5EF4-FFF2-40B4-BE49-F238E27FC236}">
                <a16:creationId xmlns:a16="http://schemas.microsoft.com/office/drawing/2014/main" id="{96493815-2B96-4CA9-8D15-F0EB9A1557C5}"/>
              </a:ext>
            </a:extLst>
          </p:cNvPr>
          <p:cNvSpPr>
            <a:spLocks noGrp="1"/>
          </p:cNvSpPr>
          <p:nvPr>
            <p:ph type="body" sz="quarter" idx="16"/>
          </p:nvPr>
        </p:nvSpPr>
        <p:spPr>
          <a:xfrm>
            <a:off x="5691409" y="1951133"/>
            <a:ext cx="3111097" cy="4371392"/>
          </a:xfrm>
        </p:spPr>
        <p:txBody>
          <a:bodyPr/>
          <a:lstStyle/>
          <a:p>
            <a:pPr>
              <a:lnSpc>
                <a:spcPct val="150000"/>
              </a:lnSpc>
            </a:pPr>
            <a:r>
              <a:rPr lang="en-US" sz="3200" dirty="0"/>
              <a:t>Sarah Tanja</a:t>
            </a:r>
          </a:p>
          <a:p>
            <a:pPr>
              <a:lnSpc>
                <a:spcPct val="150000"/>
              </a:lnSpc>
            </a:pPr>
            <a:r>
              <a:rPr lang="en-US" sz="3200" dirty="0">
                <a:hlinkClick r:id="rId2"/>
              </a:rPr>
              <a:t>stanja@uw.edu</a:t>
            </a:r>
            <a:endParaRPr lang="en-US" sz="3200" dirty="0"/>
          </a:p>
          <a:p>
            <a:pPr>
              <a:lnSpc>
                <a:spcPct val="150000"/>
              </a:lnSpc>
            </a:pPr>
            <a:r>
              <a:rPr lang="en-US" sz="3200" dirty="0"/>
              <a:t>Seattle, WA</a:t>
            </a:r>
          </a:p>
          <a:p>
            <a:endParaRPr lang="en-US" sz="3200" dirty="0"/>
          </a:p>
          <a:p>
            <a:endParaRPr lang="en-US" sz="3200" dirty="0"/>
          </a:p>
        </p:txBody>
      </p:sp>
      <p:sp>
        <p:nvSpPr>
          <p:cNvPr id="4" name="Slide Number Placeholder 3">
            <a:extLst>
              <a:ext uri="{FF2B5EF4-FFF2-40B4-BE49-F238E27FC236}">
                <a16:creationId xmlns:a16="http://schemas.microsoft.com/office/drawing/2014/main" id="{0C5EF685-39C2-409F-97E3-2C4713F25B8D}"/>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30</a:t>
            </a:fld>
            <a:endParaRPr lang="en-US" dirty="0"/>
          </a:p>
        </p:txBody>
      </p:sp>
      <p:pic>
        <p:nvPicPr>
          <p:cNvPr id="6" name="Graphic 5">
            <a:extLst>
              <a:ext uri="{FF2B5EF4-FFF2-40B4-BE49-F238E27FC236}">
                <a16:creationId xmlns:a16="http://schemas.microsoft.com/office/drawing/2014/main" id="{70FBEDF8-38E2-8BB1-8558-58241D6656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30" y="303997"/>
            <a:ext cx="5271784" cy="6149578"/>
          </a:xfrm>
          <a:prstGeom prst="rect">
            <a:avLst/>
          </a:prstGeom>
        </p:spPr>
      </p:pic>
      <p:pic>
        <p:nvPicPr>
          <p:cNvPr id="2" name="Picture 1">
            <a:extLst>
              <a:ext uri="{FF2B5EF4-FFF2-40B4-BE49-F238E27FC236}">
                <a16:creationId xmlns:a16="http://schemas.microsoft.com/office/drawing/2014/main" id="{5195DFFF-0FAA-2058-6B42-FEF197FA0109}"/>
              </a:ext>
            </a:extLst>
          </p:cNvPr>
          <p:cNvPicPr>
            <a:picLocks noChangeAspect="1"/>
          </p:cNvPicPr>
          <p:nvPr/>
        </p:nvPicPr>
        <p:blipFill>
          <a:blip r:embed="rId5"/>
          <a:stretch>
            <a:fillRect/>
          </a:stretch>
        </p:blipFill>
        <p:spPr>
          <a:xfrm>
            <a:off x="9191005" y="1951133"/>
            <a:ext cx="2162795" cy="2538600"/>
          </a:xfrm>
          <a:prstGeom prst="rect">
            <a:avLst/>
          </a:prstGeom>
        </p:spPr>
      </p:pic>
    </p:spTree>
    <p:extLst>
      <p:ext uri="{BB962C8B-B14F-4D97-AF65-F5344CB8AC3E}">
        <p14:creationId xmlns:p14="http://schemas.microsoft.com/office/powerpoint/2010/main" val="50293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hart&#10;&#10;Description automatically generated">
            <a:extLst>
              <a:ext uri="{FF2B5EF4-FFF2-40B4-BE49-F238E27FC236}">
                <a16:creationId xmlns:a16="http://schemas.microsoft.com/office/drawing/2014/main" id="{FD9F3258-685E-D4A2-2730-CB33E70F9945}"/>
              </a:ext>
            </a:extLst>
          </p:cNvPr>
          <p:cNvPicPr>
            <a:picLocks noChangeAspect="1"/>
          </p:cNvPicPr>
          <p:nvPr/>
        </p:nvPicPr>
        <p:blipFill>
          <a:blip r:embed="rId2"/>
          <a:stretch>
            <a:fillRect/>
          </a:stretch>
        </p:blipFill>
        <p:spPr>
          <a:xfrm>
            <a:off x="120650" y="934286"/>
            <a:ext cx="11950700" cy="4989428"/>
          </a:xfrm>
          <a:prstGeom prst="rect">
            <a:avLst/>
          </a:prstGeom>
          <a:noFill/>
        </p:spPr>
      </p:pic>
      <p:sp>
        <p:nvSpPr>
          <p:cNvPr id="3" name="Date Placeholder 2" hidden="1">
            <a:extLst>
              <a:ext uri="{FF2B5EF4-FFF2-40B4-BE49-F238E27FC236}">
                <a16:creationId xmlns:a16="http://schemas.microsoft.com/office/drawing/2014/main" id="{10A8102C-2D68-16BB-6D02-02BA39EDA3E8}"/>
              </a:ext>
            </a:extLst>
          </p:cNvPr>
          <p:cNvSpPr>
            <a:spLocks noGrp="1"/>
          </p:cNvSpPr>
          <p:nvPr>
            <p:ph type="dt" sz="half" idx="4294967295"/>
          </p:nvPr>
        </p:nvSpPr>
        <p:spPr>
          <a:xfrm>
            <a:off x="838200" y="6356350"/>
            <a:ext cx="2743200" cy="365125"/>
          </a:xfrm>
        </p:spPr>
        <p:txBody>
          <a:bodyPr/>
          <a:lstStyle/>
          <a:p>
            <a:pPr>
              <a:spcAft>
                <a:spcPts val="600"/>
              </a:spcAft>
            </a:pPr>
            <a:r>
              <a:rPr lang="en-US"/>
              <a:t>20XX</a:t>
            </a:r>
          </a:p>
        </p:txBody>
      </p:sp>
      <p:sp>
        <p:nvSpPr>
          <p:cNvPr id="5" name="Slide Number Placeholder 4" hidden="1">
            <a:extLst>
              <a:ext uri="{FF2B5EF4-FFF2-40B4-BE49-F238E27FC236}">
                <a16:creationId xmlns:a16="http://schemas.microsoft.com/office/drawing/2014/main" id="{760FD8B3-9726-724D-696E-ED1277CE646F}"/>
              </a:ext>
            </a:extLst>
          </p:cNvPr>
          <p:cNvSpPr>
            <a:spLocks noGrp="1"/>
          </p:cNvSpPr>
          <p:nvPr>
            <p:ph type="sldNum" sz="quarter" idx="4294967295"/>
          </p:nvPr>
        </p:nvSpPr>
        <p:spPr>
          <a:xfrm>
            <a:off x="8610600" y="6356350"/>
            <a:ext cx="2743200" cy="365125"/>
          </a:xfrm>
        </p:spPr>
        <p:txBody>
          <a:bodyPr/>
          <a:lstStyle/>
          <a:p>
            <a:pPr>
              <a:spcAft>
                <a:spcPts val="600"/>
              </a:spcAft>
            </a:pPr>
            <a:fld id="{F91729D4-A164-47A3-830D-E792BCE699E4}" type="slidenum">
              <a:rPr lang="en-US" smtClean="0"/>
              <a:pPr>
                <a:spcAft>
                  <a:spcPts val="600"/>
                </a:spcAft>
              </a:pPr>
              <a:t>31</a:t>
            </a:fld>
            <a:endParaRPr lang="en-US"/>
          </a:p>
        </p:txBody>
      </p:sp>
    </p:spTree>
    <p:extLst>
      <p:ext uri="{BB962C8B-B14F-4D97-AF65-F5344CB8AC3E}">
        <p14:creationId xmlns:p14="http://schemas.microsoft.com/office/powerpoint/2010/main" val="1849991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6B237B-2956-4A93-57F8-FD8CCDC55EDA}"/>
              </a:ext>
            </a:extLst>
          </p:cNvPr>
          <p:cNvSpPr>
            <a:spLocks noGrp="1"/>
          </p:cNvSpPr>
          <p:nvPr>
            <p:ph type="sldNum" sz="quarter" idx="12"/>
          </p:nvPr>
        </p:nvSpPr>
        <p:spPr/>
        <p:txBody>
          <a:bodyPr/>
          <a:lstStyle/>
          <a:p>
            <a:fld id="{F91729D4-A164-47A3-830D-E792BCE699E4}" type="slidenum">
              <a:rPr lang="en-US" smtClean="0"/>
              <a:t>32</a:t>
            </a:fld>
            <a:endParaRPr lang="en-US" dirty="0"/>
          </a:p>
        </p:txBody>
      </p:sp>
      <p:pic>
        <p:nvPicPr>
          <p:cNvPr id="9" name="Graphic 8">
            <a:extLst>
              <a:ext uri="{FF2B5EF4-FFF2-40B4-BE49-F238E27FC236}">
                <a16:creationId xmlns:a16="http://schemas.microsoft.com/office/drawing/2014/main" id="{47C9B4D7-FCE4-459C-4F61-22E9E705CF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7875" y="571500"/>
            <a:ext cx="8096250" cy="5715000"/>
          </a:xfrm>
          <a:prstGeom prst="rect">
            <a:avLst/>
          </a:prstGeom>
        </p:spPr>
      </p:pic>
      <p:sp>
        <p:nvSpPr>
          <p:cNvPr id="10" name="Date Placeholder 2">
            <a:extLst>
              <a:ext uri="{FF2B5EF4-FFF2-40B4-BE49-F238E27FC236}">
                <a16:creationId xmlns:a16="http://schemas.microsoft.com/office/drawing/2014/main" id="{90E8B2A7-8B63-7194-35A9-82F775E56430}"/>
              </a:ext>
            </a:extLst>
          </p:cNvPr>
          <p:cNvSpPr>
            <a:spLocks noGrp="1"/>
          </p:cNvSpPr>
          <p:nvPr>
            <p:ph type="dt" sz="half" idx="10"/>
          </p:nvPr>
        </p:nvSpPr>
        <p:spPr>
          <a:xfrm>
            <a:off x="88135" y="6391961"/>
            <a:ext cx="10785513" cy="365125"/>
          </a:xfrm>
        </p:spPr>
        <p:txBody>
          <a:bodyPr/>
          <a:lstStyle/>
          <a:p>
            <a:r>
              <a:rPr lang="en-US" sz="1000" dirty="0"/>
              <a:t>Hannah Ritchie, Veronika </a:t>
            </a:r>
            <a:r>
              <a:rPr lang="en-US" sz="1000" dirty="0" err="1"/>
              <a:t>Samborska</a:t>
            </a:r>
            <a:r>
              <a:rPr lang="en-US" sz="1000" dirty="0"/>
              <a:t> and Max </a:t>
            </a:r>
            <a:r>
              <a:rPr lang="en-US" sz="1000" dirty="0" err="1"/>
              <a:t>Roser</a:t>
            </a:r>
            <a:r>
              <a:rPr lang="en-US" sz="1000" dirty="0"/>
              <a:t> (2023) - “Plastic Pollution” Published online at OurWorldInData.org.</a:t>
            </a:r>
          </a:p>
        </p:txBody>
      </p:sp>
    </p:spTree>
    <p:extLst>
      <p:ext uri="{BB962C8B-B14F-4D97-AF65-F5344CB8AC3E}">
        <p14:creationId xmlns:p14="http://schemas.microsoft.com/office/powerpoint/2010/main" val="2497358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F99606-6EE3-D7C2-7EF3-758181226905}"/>
              </a:ext>
            </a:extLst>
          </p:cNvPr>
          <p:cNvSpPr>
            <a:spLocks noGrp="1"/>
          </p:cNvSpPr>
          <p:nvPr>
            <p:ph type="sldNum" sz="quarter" idx="12"/>
          </p:nvPr>
        </p:nvSpPr>
        <p:spPr/>
        <p:txBody>
          <a:bodyPr/>
          <a:lstStyle/>
          <a:p>
            <a:fld id="{F91729D4-A164-47A3-830D-E792BCE699E4}" type="slidenum">
              <a:rPr lang="en-US" smtClean="0"/>
              <a:t>33</a:t>
            </a:fld>
            <a:endParaRPr lang="en-US" dirty="0"/>
          </a:p>
        </p:txBody>
      </p:sp>
      <p:pic>
        <p:nvPicPr>
          <p:cNvPr id="7" name="Graphic 6">
            <a:extLst>
              <a:ext uri="{FF2B5EF4-FFF2-40B4-BE49-F238E27FC236}">
                <a16:creationId xmlns:a16="http://schemas.microsoft.com/office/drawing/2014/main" id="{8D0439BD-6A91-B406-F112-2889BED9BB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7875" y="571500"/>
            <a:ext cx="8096250" cy="5715000"/>
          </a:xfrm>
          <a:prstGeom prst="rect">
            <a:avLst/>
          </a:prstGeom>
        </p:spPr>
      </p:pic>
      <p:sp>
        <p:nvSpPr>
          <p:cNvPr id="8" name="Right Triangle 7">
            <a:extLst>
              <a:ext uri="{FF2B5EF4-FFF2-40B4-BE49-F238E27FC236}">
                <a16:creationId xmlns:a16="http://schemas.microsoft.com/office/drawing/2014/main" id="{6DC8AC42-9919-86C6-498E-2B58D9AC1CF9}"/>
              </a:ext>
            </a:extLst>
          </p:cNvPr>
          <p:cNvSpPr/>
          <p:nvPr/>
        </p:nvSpPr>
        <p:spPr>
          <a:xfrm rot="7965548">
            <a:off x="7926703" y="3215495"/>
            <a:ext cx="958331" cy="1468103"/>
          </a:xfrm>
          <a:prstGeom prst="rtTriangle">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2">
            <a:extLst>
              <a:ext uri="{FF2B5EF4-FFF2-40B4-BE49-F238E27FC236}">
                <a16:creationId xmlns:a16="http://schemas.microsoft.com/office/drawing/2014/main" id="{4F781007-47D3-90D6-B838-59A4F594455C}"/>
              </a:ext>
            </a:extLst>
          </p:cNvPr>
          <p:cNvSpPr>
            <a:spLocks noGrp="1"/>
          </p:cNvSpPr>
          <p:nvPr>
            <p:ph type="dt" sz="half" idx="10"/>
          </p:nvPr>
        </p:nvSpPr>
        <p:spPr>
          <a:xfrm>
            <a:off x="88135" y="6391961"/>
            <a:ext cx="10785513" cy="365125"/>
          </a:xfrm>
        </p:spPr>
        <p:txBody>
          <a:bodyPr/>
          <a:lstStyle/>
          <a:p>
            <a:r>
              <a:rPr lang="en-US" sz="1000" dirty="0"/>
              <a:t>Hannah Ritchie, Veronika </a:t>
            </a:r>
            <a:r>
              <a:rPr lang="en-US" sz="1000" dirty="0" err="1"/>
              <a:t>Samborska</a:t>
            </a:r>
            <a:r>
              <a:rPr lang="en-US" sz="1000" dirty="0"/>
              <a:t> and Max </a:t>
            </a:r>
            <a:r>
              <a:rPr lang="en-US" sz="1000" dirty="0" err="1"/>
              <a:t>Roser</a:t>
            </a:r>
            <a:r>
              <a:rPr lang="en-US" sz="1000" dirty="0"/>
              <a:t> (2023) - “Plastic Pollution” Published online at OurWorldInData.org.</a:t>
            </a:r>
          </a:p>
        </p:txBody>
      </p:sp>
    </p:spTree>
    <p:extLst>
      <p:ext uri="{BB962C8B-B14F-4D97-AF65-F5344CB8AC3E}">
        <p14:creationId xmlns:p14="http://schemas.microsoft.com/office/powerpoint/2010/main" val="414878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6D9733E-BFF7-A675-57C0-8BFE664981DF}"/>
              </a:ext>
            </a:extLst>
          </p:cNvPr>
          <p:cNvSpPr txBox="1">
            <a:spLocks/>
          </p:cNvSpPr>
          <p:nvPr/>
        </p:nvSpPr>
        <p:spPr>
          <a:xfrm>
            <a:off x="194534" y="136525"/>
            <a:ext cx="9787666" cy="1435305"/>
          </a:xfrm>
          <a:prstGeom prst="rect">
            <a:avLst/>
          </a:prstGeom>
        </p:spPr>
        <p:txBody>
          <a:bodyPr anchor="b">
            <a:normAutofit/>
          </a:bodyPr>
          <a:lstStyle>
            <a:lvl1pPr algn="l" defTabSz="914400" rtl="0" eaLnBrk="1" latinLnBrk="0" hangingPunct="1">
              <a:lnSpc>
                <a:spcPct val="90000"/>
              </a:lnSpc>
              <a:spcBef>
                <a:spcPct val="0"/>
              </a:spcBef>
              <a:buNone/>
              <a:defRPr sz="3200" kern="1200" cap="all" spc="200" baseline="0">
                <a:solidFill>
                  <a:schemeClr val="accent4"/>
                </a:solidFill>
                <a:latin typeface="+mj-lt"/>
                <a:ea typeface="+mj-ea"/>
                <a:cs typeface="+mj-cs"/>
              </a:defRPr>
            </a:lvl1pPr>
          </a:lstStyle>
          <a:p>
            <a:r>
              <a:rPr lang="en-US" sz="3000" dirty="0"/>
              <a:t>Corals are </a:t>
            </a:r>
            <a:r>
              <a:rPr lang="en-US" sz="3000" b="1" dirty="0">
                <a:solidFill>
                  <a:schemeClr val="tx2"/>
                </a:solidFill>
              </a:rPr>
              <a:t>increasingly threatened </a:t>
            </a:r>
            <a:r>
              <a:rPr lang="en-US" sz="3000" dirty="0"/>
              <a:t>by </a:t>
            </a:r>
            <a:endParaRPr lang="en-US" sz="3000" b="1" dirty="0">
              <a:solidFill>
                <a:schemeClr val="tx2"/>
              </a:solidFill>
            </a:endParaRPr>
          </a:p>
          <a:p>
            <a:r>
              <a:rPr lang="en-US" sz="3000" b="1" dirty="0">
                <a:solidFill>
                  <a:schemeClr val="tx2"/>
                </a:solidFill>
              </a:rPr>
              <a:t>marine heat waves </a:t>
            </a:r>
            <a:r>
              <a:rPr lang="en-US" sz="3000" dirty="0"/>
              <a:t>and </a:t>
            </a:r>
            <a:r>
              <a:rPr lang="en-US" sz="3000" b="1" dirty="0">
                <a:solidFill>
                  <a:schemeClr val="tx2"/>
                </a:solidFill>
              </a:rPr>
              <a:t>pollution</a:t>
            </a:r>
          </a:p>
        </p:txBody>
      </p:sp>
      <p:pic>
        <p:nvPicPr>
          <p:cNvPr id="2050" name="Picture 2">
            <a:extLst>
              <a:ext uri="{FF2B5EF4-FFF2-40B4-BE49-F238E27FC236}">
                <a16:creationId xmlns:a16="http://schemas.microsoft.com/office/drawing/2014/main" id="{C6FABAB9-5B55-8C42-9983-B6570F38F2F2}"/>
              </a:ext>
            </a:extLst>
          </p:cNvPr>
          <p:cNvPicPr>
            <a:picLocks noChangeAspect="1" noChangeArrowheads="1"/>
          </p:cNvPicPr>
          <p:nvPr/>
        </p:nvPicPr>
        <p:blipFill>
          <a:blip r:embed="rId3"/>
          <a:srcRect/>
          <a:stretch/>
        </p:blipFill>
        <p:spPr bwMode="auto">
          <a:xfrm>
            <a:off x="3092335" y="1718126"/>
            <a:ext cx="6427714" cy="4820786"/>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709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7C6006B-A9B2-D589-29DB-B81CCBE36DBE}"/>
              </a:ext>
            </a:extLst>
          </p:cNvPr>
          <p:cNvSpPr>
            <a:spLocks noGrp="1"/>
          </p:cNvSpPr>
          <p:nvPr>
            <p:ph type="dt" sz="half" idx="10"/>
          </p:nvPr>
        </p:nvSpPr>
        <p:spPr>
          <a:xfrm>
            <a:off x="88135" y="6391961"/>
            <a:ext cx="10785513" cy="365125"/>
          </a:xfrm>
        </p:spPr>
        <p:txBody>
          <a:bodyPr/>
          <a:lstStyle/>
          <a:p>
            <a:r>
              <a:rPr lang="en-US" sz="1000" dirty="0"/>
              <a:t>Hannah Ritchie, Veronika </a:t>
            </a:r>
            <a:r>
              <a:rPr lang="en-US" sz="1000" dirty="0" err="1"/>
              <a:t>Samborska</a:t>
            </a:r>
            <a:r>
              <a:rPr lang="en-US" sz="1000" dirty="0"/>
              <a:t> and Max </a:t>
            </a:r>
            <a:r>
              <a:rPr lang="en-US" sz="1000" dirty="0" err="1"/>
              <a:t>Roser</a:t>
            </a:r>
            <a:r>
              <a:rPr lang="en-US" sz="1000" dirty="0"/>
              <a:t> (2023) - “Plastic Pollution” Published online at OurWorldInData.org.</a:t>
            </a:r>
          </a:p>
        </p:txBody>
      </p:sp>
      <p:pic>
        <p:nvPicPr>
          <p:cNvPr id="7" name="Graphic 6">
            <a:extLst>
              <a:ext uri="{FF2B5EF4-FFF2-40B4-BE49-F238E27FC236}">
                <a16:creationId xmlns:a16="http://schemas.microsoft.com/office/drawing/2014/main" id="{D44F1C58-FB53-7AAF-3913-43AEA9C70A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7875" y="467128"/>
            <a:ext cx="8096250" cy="5715000"/>
          </a:xfrm>
          <a:prstGeom prst="rect">
            <a:avLst/>
          </a:prstGeom>
        </p:spPr>
      </p:pic>
    </p:spTree>
    <p:extLst>
      <p:ext uri="{BB962C8B-B14F-4D97-AF65-F5344CB8AC3E}">
        <p14:creationId xmlns:p14="http://schemas.microsoft.com/office/powerpoint/2010/main" val="150213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lastic bag in the ocean&#10;&#10;Description automatically generated">
            <a:extLst>
              <a:ext uri="{FF2B5EF4-FFF2-40B4-BE49-F238E27FC236}">
                <a16:creationId xmlns:a16="http://schemas.microsoft.com/office/drawing/2014/main" id="{B3A34206-C544-04A3-AAE1-F9FBEEDAE63B}"/>
              </a:ext>
            </a:extLst>
          </p:cNvPr>
          <p:cNvPicPr>
            <a:picLocks noChangeAspect="1"/>
          </p:cNvPicPr>
          <p:nvPr/>
        </p:nvPicPr>
        <p:blipFill rotWithShape="1">
          <a:blip r:embed="rId3"/>
          <a:srcRect l="28221" t="15730" b="1131"/>
          <a:stretch/>
        </p:blipFill>
        <p:spPr>
          <a:xfrm>
            <a:off x="-1716" y="2275826"/>
            <a:ext cx="6499636" cy="5025097"/>
          </a:xfrm>
          <a:prstGeom prst="rect">
            <a:avLst/>
          </a:prstGeom>
          <a:noFill/>
        </p:spPr>
      </p:pic>
      <p:sp>
        <p:nvSpPr>
          <p:cNvPr id="3" name="Date Placeholder 2" hidden="1">
            <a:extLst>
              <a:ext uri="{FF2B5EF4-FFF2-40B4-BE49-F238E27FC236}">
                <a16:creationId xmlns:a16="http://schemas.microsoft.com/office/drawing/2014/main" id="{DB6CC9EE-93C4-A85B-DD94-7B2A68312FAC}"/>
              </a:ext>
            </a:extLst>
          </p:cNvPr>
          <p:cNvSpPr>
            <a:spLocks noGrp="1"/>
          </p:cNvSpPr>
          <p:nvPr>
            <p:ph type="dt" sz="half" idx="4294967295"/>
          </p:nvPr>
        </p:nvSpPr>
        <p:spPr>
          <a:xfrm>
            <a:off x="838200" y="6356350"/>
            <a:ext cx="2743200" cy="365125"/>
          </a:xfrm>
        </p:spPr>
        <p:txBody>
          <a:bodyPr/>
          <a:lstStyle/>
          <a:p>
            <a:pPr>
              <a:spcAft>
                <a:spcPts val="600"/>
              </a:spcAft>
            </a:pPr>
            <a:r>
              <a:rPr lang="en-US"/>
              <a:t>20XX</a:t>
            </a:r>
          </a:p>
        </p:txBody>
      </p:sp>
      <p:sp>
        <p:nvSpPr>
          <p:cNvPr id="5" name="Slide Number Placeholder 4" hidden="1">
            <a:extLst>
              <a:ext uri="{FF2B5EF4-FFF2-40B4-BE49-F238E27FC236}">
                <a16:creationId xmlns:a16="http://schemas.microsoft.com/office/drawing/2014/main" id="{3547157A-CE3E-CC18-29DC-AF5A8DDABF85}"/>
              </a:ext>
            </a:extLst>
          </p:cNvPr>
          <p:cNvSpPr>
            <a:spLocks noGrp="1"/>
          </p:cNvSpPr>
          <p:nvPr>
            <p:ph type="sldNum" sz="quarter" idx="4294967295"/>
          </p:nvPr>
        </p:nvSpPr>
        <p:spPr>
          <a:xfrm>
            <a:off x="8610600" y="6356350"/>
            <a:ext cx="2743200" cy="365125"/>
          </a:xfrm>
        </p:spPr>
        <p:txBody>
          <a:bodyPr/>
          <a:lstStyle/>
          <a:p>
            <a:pPr>
              <a:spcAft>
                <a:spcPts val="600"/>
              </a:spcAft>
            </a:pPr>
            <a:fld id="{F91729D4-A164-47A3-830D-E792BCE699E4}" type="slidenum">
              <a:rPr lang="en-US" smtClean="0"/>
              <a:pPr>
                <a:spcAft>
                  <a:spcPts val="600"/>
                </a:spcAft>
              </a:pPr>
              <a:t>6</a:t>
            </a:fld>
            <a:endParaRPr lang="en-US"/>
          </a:p>
        </p:txBody>
      </p:sp>
      <p:pic>
        <p:nvPicPr>
          <p:cNvPr id="1032" name="Picture 8">
            <a:extLst>
              <a:ext uri="{FF2B5EF4-FFF2-40B4-BE49-F238E27FC236}">
                <a16:creationId xmlns:a16="http://schemas.microsoft.com/office/drawing/2014/main" id="{EC2D6545-EA5D-4588-059D-1402919C4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a:off x="950785" y="3798628"/>
            <a:ext cx="503778" cy="645218"/>
          </a:xfrm>
          <a:prstGeom prst="rect">
            <a:avLst/>
          </a:prstGeom>
          <a:noFill/>
          <a:effectLst>
            <a:glow rad="50800">
              <a:schemeClr val="bg1">
                <a:alpha val="90000"/>
              </a:schemeClr>
            </a:glo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06CE0B3-525A-87CF-F5B1-1F94DE72D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7103" y="4555961"/>
            <a:ext cx="704286" cy="566681"/>
          </a:xfrm>
          <a:prstGeom prst="rect">
            <a:avLst/>
          </a:prstGeom>
          <a:noFill/>
          <a:effectLst>
            <a:glow rad="50800">
              <a:schemeClr val="bg1">
                <a:alpha val="90000"/>
              </a:schemeClr>
            </a:glow>
          </a:effectLst>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AB46AA33-E6A6-613F-31BA-6D850EE0476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0308950">
            <a:off x="1573686" y="5404880"/>
            <a:ext cx="648774" cy="472794"/>
          </a:xfrm>
          <a:prstGeom prst="rect">
            <a:avLst/>
          </a:prstGeom>
          <a:noFill/>
          <a:ln>
            <a:noFill/>
          </a:ln>
          <a:effectLst>
            <a:glow rad="50800">
              <a:schemeClr val="bg1">
                <a:alpha val="90000"/>
              </a:schemeClr>
            </a:glow>
          </a:effectLst>
        </p:spPr>
        <p:style>
          <a:lnRef idx="0">
            <a:scrgbClr r="0" g="0" b="0"/>
          </a:lnRef>
          <a:fillRef idx="0">
            <a:scrgbClr r="0" g="0" b="0"/>
          </a:fillRef>
          <a:effectRef idx="0">
            <a:scrgbClr r="0" g="0" b="0"/>
          </a:effectRef>
          <a:fontRef idx="minor">
            <a:schemeClr val="lt1"/>
          </a:fontRef>
        </p:style>
      </p:pic>
      <p:pic>
        <p:nvPicPr>
          <p:cNvPr id="1038" name="Picture 14" descr="Garage Dump Concept Landscape Garage dump concept with mountains of trash and flock of birds, unpleasant smell in an infinite landfill heap landscape as a background of environmental damage issues, environmental pollution landfill stock illustrations">
            <a:extLst>
              <a:ext uri="{FF2B5EF4-FFF2-40B4-BE49-F238E27FC236}">
                <a16:creationId xmlns:a16="http://schemas.microsoft.com/office/drawing/2014/main" id="{98CE52B0-08E3-0BBD-6713-99305C6E3A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6" y="-1052768"/>
            <a:ext cx="6499635" cy="386117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5B10BBB-B330-CAB6-4DF3-DACCF0B35B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2185" y="927197"/>
            <a:ext cx="1091834" cy="977688"/>
          </a:xfrm>
          <a:prstGeom prst="rect">
            <a:avLst/>
          </a:prstGeom>
          <a:noFill/>
          <a:effectLst>
            <a:glow rad="50800">
              <a:schemeClr val="bg1">
                <a:alpha val="90000"/>
              </a:schemeClr>
            </a:glow>
          </a:effectLst>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4B676C7-7EBF-CA99-D1A6-90C891F16A29}"/>
              </a:ext>
            </a:extLst>
          </p:cNvPr>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7395294" flipH="1">
            <a:off x="3878294" y="1727330"/>
            <a:ext cx="948447" cy="20782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8BD467F6-5B2A-9DCE-117C-DDA6A9B0766C}"/>
              </a:ext>
            </a:extLst>
          </p:cNvPr>
          <p:cNvPicPr>
            <a:picLocks noChangeAspect="1"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18561304" flipH="1" flipV="1">
            <a:off x="2789611" y="5239037"/>
            <a:ext cx="804197" cy="19439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05EA501D-BFC4-7391-EEEC-02C574828A07}"/>
              </a:ext>
            </a:extLst>
          </p:cNvPr>
          <p:cNvPicPr>
            <a:picLocks noChangeAspect="1"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18363719" flipH="1" flipV="1">
            <a:off x="3215956" y="4272900"/>
            <a:ext cx="809947" cy="16024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0EF690BA-7C2B-F5DF-2ADC-15335F53CAE9}"/>
              </a:ext>
            </a:extLst>
          </p:cNvPr>
          <p:cNvPicPr>
            <a:picLocks noChangeAspect="1"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1910861" flipH="1">
            <a:off x="1876751" y="3283767"/>
            <a:ext cx="715088" cy="131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42"/>
                                        </p:tgtEl>
                                        <p:attrNameLst>
                                          <p:attrName>style.visibility</p:attrName>
                                        </p:attrNameLst>
                                      </p:cBhvr>
                                      <p:to>
                                        <p:strVal val="visible"/>
                                      </p:to>
                                    </p:set>
                                    <p:animEffect transition="in" filter="fade">
                                      <p:cBhvr>
                                        <p:cTn id="16" dur="500"/>
                                        <p:tgtEl>
                                          <p:spTgt spid="104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75E-6 -1.48148E-6 L 0.10677 0.40185 " pathEditMode="relative" rAng="0" ptsTypes="AA">
                                      <p:cBhvr>
                                        <p:cTn id="20" dur="2000" fill="hold"/>
                                        <p:tgtEl>
                                          <p:spTgt spid="1042"/>
                                        </p:tgtEl>
                                        <p:attrNameLst>
                                          <p:attrName>ppt_x</p:attrName>
                                          <p:attrName>ppt_y</p:attrName>
                                        </p:attrNameLst>
                                      </p:cBhvr>
                                      <p:rCtr x="5339" y="20093"/>
                                    </p:animMotion>
                                  </p:childTnLst>
                                </p:cTn>
                              </p:par>
                              <p:par>
                                <p:cTn id="21" presetID="42" presetClass="path" presetSubtype="0" accel="50000" decel="50000" fill="hold" nodeType="withEffect">
                                  <p:stCondLst>
                                    <p:cond delay="0"/>
                                  </p:stCondLst>
                                  <p:childTnLst>
                                    <p:animMotion origin="layout" path="M 1.04167E-6 -7.40741E-7 L 0.16797 -0.07315 " pathEditMode="relative" rAng="0" ptsTypes="AA">
                                      <p:cBhvr>
                                        <p:cTn id="22" dur="2000" fill="hold"/>
                                        <p:tgtEl>
                                          <p:spTgt spid="1032"/>
                                        </p:tgtEl>
                                        <p:attrNameLst>
                                          <p:attrName>ppt_x</p:attrName>
                                          <p:attrName>ppt_y</p:attrName>
                                        </p:attrNameLst>
                                      </p:cBhvr>
                                      <p:rCtr x="8359" y="-3472"/>
                                    </p:animMotion>
                                  </p:childTnLst>
                                </p:cTn>
                              </p:par>
                              <p:par>
                                <p:cTn id="23" presetID="42" presetClass="path" presetSubtype="0" accel="50000" decel="50000" fill="hold" nodeType="withEffect">
                                  <p:stCondLst>
                                    <p:cond delay="0"/>
                                  </p:stCondLst>
                                  <p:childTnLst>
                                    <p:animMotion origin="layout" path="M -3.33333E-6 4.44444E-6 L 0.23047 0.03425 " pathEditMode="relative" rAng="0" ptsTypes="AA">
                                      <p:cBhvr>
                                        <p:cTn id="24" dur="2000" fill="hold"/>
                                        <p:tgtEl>
                                          <p:spTgt spid="1036"/>
                                        </p:tgtEl>
                                        <p:attrNameLst>
                                          <p:attrName>ppt_x</p:attrName>
                                          <p:attrName>ppt_y</p:attrName>
                                        </p:attrNameLst>
                                      </p:cBhvr>
                                      <p:rCtr x="11523" y="1713"/>
                                    </p:animMotion>
                                  </p:childTnLst>
                                </p:cTn>
                              </p:par>
                              <p:par>
                                <p:cTn id="25" presetID="42" presetClass="path" presetSubtype="0" accel="50000" decel="50000" fill="hold" nodeType="withEffect">
                                  <p:stCondLst>
                                    <p:cond delay="0"/>
                                  </p:stCondLst>
                                  <p:childTnLst>
                                    <p:animMotion origin="layout" path="M 2.91667E-6 2.22222E-6 L 0.2194 0.09884 " pathEditMode="relative" rAng="0" ptsTypes="AA">
                                      <p:cBhvr>
                                        <p:cTn id="26" dur="2000" fill="hold"/>
                                        <p:tgtEl>
                                          <p:spTgt spid="9"/>
                                        </p:tgtEl>
                                        <p:attrNameLst>
                                          <p:attrName>ppt_x</p:attrName>
                                          <p:attrName>ppt_y</p:attrName>
                                        </p:attrNameLst>
                                      </p:cBhvr>
                                      <p:rCtr x="10964" y="4931"/>
                                    </p:animMotion>
                                  </p:childTnLst>
                                </p:cTn>
                              </p:par>
                              <p:par>
                                <p:cTn id="27" presetID="10" presetClass="entr" presetSubtype="0" fill="hold" nodeType="withEffect">
                                  <p:stCondLst>
                                    <p:cond delay="1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childTnLst>
                                </p:cTn>
                              </p:par>
                              <p:par>
                                <p:cTn id="30" presetID="10" presetClass="entr" presetSubtype="0" fill="hold" nodeType="withEffect">
                                  <p:stCondLst>
                                    <p:cond delay="1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childTnLst>
                                </p:cTn>
                              </p:par>
                              <p:par>
                                <p:cTn id="33" presetID="10" presetClass="entr" presetSubtype="0" fill="hold" nodeType="withEffect">
                                  <p:stCondLst>
                                    <p:cond delay="10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childTnLst>
                                </p:cTn>
                              </p:par>
                              <p:par>
                                <p:cTn id="36" presetID="10" presetClass="entr" presetSubtype="0" fill="hold" nodeType="withEffect">
                                  <p:stCondLst>
                                    <p:cond delay="1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8D036FB-049F-42B9-8221-9EAE4768947B}"/>
              </a:ext>
            </a:extLst>
          </p:cNvPr>
          <p:cNvSpPr>
            <a:spLocks noGrp="1"/>
          </p:cNvSpPr>
          <p:nvPr>
            <p:ph type="title"/>
          </p:nvPr>
        </p:nvSpPr>
        <p:spPr>
          <a:xfrm>
            <a:off x="122989" y="415923"/>
            <a:ext cx="5545221" cy="527050"/>
          </a:xfrm>
        </p:spPr>
        <p:txBody>
          <a:bodyPr/>
          <a:lstStyle/>
          <a:p>
            <a:r>
              <a:rPr lang="en-US" dirty="0">
                <a:solidFill>
                  <a:schemeClr val="tx2"/>
                </a:solidFill>
              </a:rPr>
              <a:t>Corals are </a:t>
            </a:r>
            <a:r>
              <a:rPr lang="en-US" b="1" dirty="0" err="1">
                <a:solidFill>
                  <a:schemeClr val="tx2"/>
                </a:solidFill>
              </a:rPr>
              <a:t>holobionts</a:t>
            </a:r>
            <a:endParaRPr lang="en-US" b="1" dirty="0">
              <a:solidFill>
                <a:schemeClr val="tx2"/>
              </a:solidFill>
            </a:endParaRPr>
          </a:p>
        </p:txBody>
      </p:sp>
      <p:pic>
        <p:nvPicPr>
          <p:cNvPr id="12" name="Picture 11" descr="A circular image of a plant&#10;&#10;Description automatically generated">
            <a:extLst>
              <a:ext uri="{FF2B5EF4-FFF2-40B4-BE49-F238E27FC236}">
                <a16:creationId xmlns:a16="http://schemas.microsoft.com/office/drawing/2014/main" id="{5CC9AD7D-D8B6-361F-6E48-9DCBCD13245A}"/>
              </a:ext>
            </a:extLst>
          </p:cNvPr>
          <p:cNvPicPr>
            <a:picLocks noChangeAspect="1"/>
          </p:cNvPicPr>
          <p:nvPr/>
        </p:nvPicPr>
        <p:blipFill>
          <a:blip r:embed="rId3"/>
          <a:stretch>
            <a:fillRect/>
          </a:stretch>
        </p:blipFill>
        <p:spPr>
          <a:xfrm>
            <a:off x="1523990" y="857245"/>
            <a:ext cx="9144019" cy="5143510"/>
          </a:xfrm>
          <a:prstGeom prst="rect">
            <a:avLst/>
          </a:prstGeom>
        </p:spPr>
      </p:pic>
    </p:spTree>
    <p:extLst>
      <p:ext uri="{BB962C8B-B14F-4D97-AF65-F5344CB8AC3E}">
        <p14:creationId xmlns:p14="http://schemas.microsoft.com/office/powerpoint/2010/main" val="237990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8D036FB-049F-42B9-8221-9EAE4768947B}"/>
              </a:ext>
            </a:extLst>
          </p:cNvPr>
          <p:cNvSpPr>
            <a:spLocks noGrp="1"/>
          </p:cNvSpPr>
          <p:nvPr>
            <p:ph type="title"/>
          </p:nvPr>
        </p:nvSpPr>
        <p:spPr>
          <a:xfrm>
            <a:off x="122989" y="415923"/>
            <a:ext cx="5545221" cy="527050"/>
          </a:xfrm>
        </p:spPr>
        <p:txBody>
          <a:bodyPr/>
          <a:lstStyle/>
          <a:p>
            <a:r>
              <a:rPr lang="en-US" dirty="0">
                <a:solidFill>
                  <a:schemeClr val="tx2"/>
                </a:solidFill>
              </a:rPr>
              <a:t>Corals are </a:t>
            </a:r>
            <a:r>
              <a:rPr lang="en-US" b="1" dirty="0" err="1">
                <a:solidFill>
                  <a:schemeClr val="tx2"/>
                </a:solidFill>
              </a:rPr>
              <a:t>holobionts</a:t>
            </a:r>
            <a:endParaRPr lang="en-US" b="1" dirty="0">
              <a:solidFill>
                <a:schemeClr val="tx2"/>
              </a:solidFill>
            </a:endParaRPr>
          </a:p>
        </p:txBody>
      </p:sp>
      <p:pic>
        <p:nvPicPr>
          <p:cNvPr id="12" name="Picture 11" descr="A circular image of a plant&#10;&#10;Description automatically generated">
            <a:extLst>
              <a:ext uri="{FF2B5EF4-FFF2-40B4-BE49-F238E27FC236}">
                <a16:creationId xmlns:a16="http://schemas.microsoft.com/office/drawing/2014/main" id="{5CC9AD7D-D8B6-361F-6E48-9DCBCD13245A}"/>
              </a:ext>
            </a:extLst>
          </p:cNvPr>
          <p:cNvPicPr>
            <a:picLocks noChangeAspect="1"/>
          </p:cNvPicPr>
          <p:nvPr/>
        </p:nvPicPr>
        <p:blipFill>
          <a:blip r:embed="rId3"/>
          <a:stretch>
            <a:fillRect/>
          </a:stretch>
        </p:blipFill>
        <p:spPr>
          <a:xfrm>
            <a:off x="1523990" y="857245"/>
            <a:ext cx="9144019" cy="5143510"/>
          </a:xfrm>
          <a:prstGeom prst="rect">
            <a:avLst/>
          </a:prstGeom>
        </p:spPr>
      </p:pic>
      <p:sp>
        <p:nvSpPr>
          <p:cNvPr id="13" name="Title 14">
            <a:extLst>
              <a:ext uri="{FF2B5EF4-FFF2-40B4-BE49-F238E27FC236}">
                <a16:creationId xmlns:a16="http://schemas.microsoft.com/office/drawing/2014/main" id="{EC6308D8-0A52-F016-9A74-366713C6A5C1}"/>
              </a:ext>
            </a:extLst>
          </p:cNvPr>
          <p:cNvSpPr txBox="1">
            <a:spLocks/>
          </p:cNvSpPr>
          <p:nvPr/>
        </p:nvSpPr>
        <p:spPr>
          <a:xfrm>
            <a:off x="7635688" y="660787"/>
            <a:ext cx="3718112" cy="3031868"/>
          </a:xfrm>
          <a:prstGeom prst="rect">
            <a:avLst/>
          </a:prstGeom>
        </p:spPr>
        <p:txBody>
          <a:bodyPr anchor="b"/>
          <a:lstStyle>
            <a:lvl1pPr algn="l" defTabSz="914400" rtl="0" eaLnBrk="1" latinLnBrk="0" hangingPunct="1">
              <a:lnSpc>
                <a:spcPct val="90000"/>
              </a:lnSpc>
              <a:spcBef>
                <a:spcPct val="0"/>
              </a:spcBef>
              <a:buNone/>
              <a:defRPr sz="3200" kern="1200" cap="all" spc="200" baseline="0">
                <a:solidFill>
                  <a:schemeClr val="accent4"/>
                </a:solidFill>
                <a:latin typeface="+mj-lt"/>
                <a:ea typeface="+mj-ea"/>
                <a:cs typeface="+mj-cs"/>
              </a:defRPr>
            </a:lvl1pPr>
          </a:lstStyle>
          <a:p>
            <a:pPr algn="r">
              <a:lnSpc>
                <a:spcPct val="150000"/>
              </a:lnSpc>
            </a:pPr>
            <a:r>
              <a:rPr lang="en-US" b="1" dirty="0">
                <a:solidFill>
                  <a:schemeClr val="tx2"/>
                </a:solidFill>
              </a:rPr>
              <a:t>“I get by with a little help from my friends”</a:t>
            </a:r>
          </a:p>
        </p:txBody>
      </p:sp>
      <p:sp>
        <p:nvSpPr>
          <p:cNvPr id="14" name="Text Placeholder 16">
            <a:extLst>
              <a:ext uri="{FF2B5EF4-FFF2-40B4-BE49-F238E27FC236}">
                <a16:creationId xmlns:a16="http://schemas.microsoft.com/office/drawing/2014/main" id="{109EF462-5F75-D4D4-A6F6-3C006AD04C22}"/>
              </a:ext>
            </a:extLst>
          </p:cNvPr>
          <p:cNvSpPr txBox="1">
            <a:spLocks/>
          </p:cNvSpPr>
          <p:nvPr/>
        </p:nvSpPr>
        <p:spPr>
          <a:xfrm>
            <a:off x="9324392" y="4139288"/>
            <a:ext cx="4077478" cy="11419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5">
                    <a:lumMod val="75000"/>
                  </a:schemeClr>
                </a:solidFill>
              </a:rPr>
              <a:t>- The Beatles, 1967</a:t>
            </a:r>
          </a:p>
        </p:txBody>
      </p:sp>
    </p:spTree>
    <p:extLst>
      <p:ext uri="{BB962C8B-B14F-4D97-AF65-F5344CB8AC3E}">
        <p14:creationId xmlns:p14="http://schemas.microsoft.com/office/powerpoint/2010/main" val="206364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8D036FB-049F-42B9-8221-9EAE4768947B}"/>
              </a:ext>
            </a:extLst>
          </p:cNvPr>
          <p:cNvSpPr>
            <a:spLocks noGrp="1"/>
          </p:cNvSpPr>
          <p:nvPr>
            <p:ph type="title"/>
          </p:nvPr>
        </p:nvSpPr>
        <p:spPr>
          <a:xfrm>
            <a:off x="101600" y="330195"/>
            <a:ext cx="5545221" cy="527050"/>
          </a:xfrm>
        </p:spPr>
        <p:txBody>
          <a:bodyPr/>
          <a:lstStyle/>
          <a:p>
            <a:r>
              <a:rPr lang="en-US" dirty="0">
                <a:solidFill>
                  <a:schemeClr val="tx2"/>
                </a:solidFill>
              </a:rPr>
              <a:t>Corals are </a:t>
            </a:r>
            <a:r>
              <a:rPr lang="en-US" b="1" dirty="0" err="1">
                <a:solidFill>
                  <a:schemeClr val="tx2"/>
                </a:solidFill>
              </a:rPr>
              <a:t>holobionts</a:t>
            </a:r>
            <a:endParaRPr lang="en-US" b="1" dirty="0">
              <a:solidFill>
                <a:schemeClr val="tx2"/>
              </a:solidFill>
            </a:endParaRPr>
          </a:p>
        </p:txBody>
      </p:sp>
      <p:pic>
        <p:nvPicPr>
          <p:cNvPr id="6" name="Picture 5" descr="A circular image of a plant&#10;&#10;Description automatically generated">
            <a:extLst>
              <a:ext uri="{FF2B5EF4-FFF2-40B4-BE49-F238E27FC236}">
                <a16:creationId xmlns:a16="http://schemas.microsoft.com/office/drawing/2014/main" id="{D2EF7B95-B804-382B-B046-48495D717864}"/>
              </a:ext>
            </a:extLst>
          </p:cNvPr>
          <p:cNvPicPr>
            <a:picLocks noChangeAspect="1"/>
          </p:cNvPicPr>
          <p:nvPr/>
        </p:nvPicPr>
        <p:blipFill>
          <a:blip r:embed="rId3"/>
          <a:stretch>
            <a:fillRect/>
          </a:stretch>
        </p:blipFill>
        <p:spPr>
          <a:xfrm>
            <a:off x="1523990" y="857245"/>
            <a:ext cx="9144019" cy="5143510"/>
          </a:xfrm>
          <a:prstGeom prst="rect">
            <a:avLst/>
          </a:prstGeom>
        </p:spPr>
      </p:pic>
      <p:pic>
        <p:nvPicPr>
          <p:cNvPr id="5" name="Picture 4" descr="A yellow stars on a black background&#10;&#10;Description automatically generated">
            <a:extLst>
              <a:ext uri="{FF2B5EF4-FFF2-40B4-BE49-F238E27FC236}">
                <a16:creationId xmlns:a16="http://schemas.microsoft.com/office/drawing/2014/main" id="{707D4128-5ECC-9F96-AE78-658A13218186}"/>
              </a:ext>
            </a:extLst>
          </p:cNvPr>
          <p:cNvPicPr>
            <a:picLocks noChangeAspect="1"/>
          </p:cNvPicPr>
          <p:nvPr/>
        </p:nvPicPr>
        <p:blipFill>
          <a:blip r:embed="rId4"/>
          <a:stretch>
            <a:fillRect/>
          </a:stretch>
        </p:blipFill>
        <p:spPr>
          <a:xfrm rot="337931">
            <a:off x="2733847" y="2528123"/>
            <a:ext cx="1099089" cy="1099089"/>
          </a:xfrm>
          <a:prstGeom prst="rect">
            <a:avLst/>
          </a:prstGeom>
        </p:spPr>
      </p:pic>
    </p:spTree>
    <p:extLst>
      <p:ext uri="{BB962C8B-B14F-4D97-AF65-F5344CB8AC3E}">
        <p14:creationId xmlns:p14="http://schemas.microsoft.com/office/powerpoint/2010/main" val="2048233712"/>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0C81F5-4E08-4068-8DC9-6D21305E57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119E3DC-63DC-4703-A1A6-A21819296CF6}">
  <ds:schemaRefs>
    <ds:schemaRef ds:uri="http://schemas.microsoft.com/sharepoint/v3/contenttype/forms"/>
  </ds:schemaRefs>
</ds:datastoreItem>
</file>

<file path=customXml/itemProps3.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1366</TotalTime>
  <Words>1496</Words>
  <Application>Microsoft Office PowerPoint</Application>
  <PresentationFormat>Widescreen</PresentationFormat>
  <Paragraphs>160</Paragraphs>
  <Slides>33</Slides>
  <Notes>16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-apple-system</vt:lpstr>
      <vt:lpstr>Arial</vt:lpstr>
      <vt:lpstr>Calibri</vt:lpstr>
      <vt:lpstr>Segoe UI</vt:lpstr>
      <vt:lpstr>Segoe UI Light</vt:lpstr>
      <vt:lpstr>Office Theme</vt:lpstr>
      <vt:lpstr>Corals in a hot plastic ocean</vt:lpstr>
      <vt:lpstr>PowerPoint Presentation</vt:lpstr>
      <vt:lpstr>Reef-building corals protect and provide</vt:lpstr>
      <vt:lpstr>PowerPoint Presentation</vt:lpstr>
      <vt:lpstr>PowerPoint Presentation</vt:lpstr>
      <vt:lpstr>PowerPoint Presentation</vt:lpstr>
      <vt:lpstr>Corals are holobionts</vt:lpstr>
      <vt:lpstr>Corals are holobionts</vt:lpstr>
      <vt:lpstr>Corals are holobionts</vt:lpstr>
      <vt:lpstr>How do the combined stressors of heat and phthalate POLLUTION affect the coral microbiome?</vt:lpstr>
      <vt:lpstr>We used a fully-crossed experimental design to test coral microbiome response to multiple stressors</vt:lpstr>
      <vt:lpstr>We used a fully-crossed experimental design to test coral microbiome response to multiple stressors</vt:lpstr>
      <vt:lpstr>We used a fully-crossed experimental design to test coral microbiome response to multiple stressors</vt:lpstr>
      <vt:lpstr>We used a fully-crossed experimental design to test coral microbiome response to multiple stressors</vt:lpstr>
      <vt:lpstr>We used a fully-crossed experimental design to test coral microbiome response to multiple stressors</vt:lpstr>
      <vt:lpstr>We used a fully-crossed experimental design to test coral microbiome response to multiple stressors</vt:lpstr>
      <vt:lpstr>We used a fully-crossed experimental design to test coral microbiome response to multiple stressors</vt:lpstr>
      <vt:lpstr>Plan For Product Launch</vt:lpstr>
      <vt:lpstr>PowerPoint Presentation</vt:lpstr>
      <vt:lpstr>Our Team </vt:lpstr>
      <vt:lpstr>Timeline</vt:lpstr>
      <vt:lpstr>Areas of 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Please Reach out!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Corals in a hot plastic ocean</dc:title>
  <dc:creator>Sarah S Tanja</dc:creator>
  <cp:lastModifiedBy>Sarah S Tanja</cp:lastModifiedBy>
  <cp:revision>8</cp:revision>
  <dcterms:created xsi:type="dcterms:W3CDTF">2023-11-07T16:46:37Z</dcterms:created>
  <dcterms:modified xsi:type="dcterms:W3CDTF">2023-11-08T15:32:58Z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